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2" r:id="rId1"/>
    <p:sldMasterId id="2147483804" r:id="rId2"/>
  </p:sldMasterIdLst>
  <p:notesMasterIdLst>
    <p:notesMasterId r:id="rId20"/>
  </p:notesMasterIdLst>
  <p:handoutMasterIdLst>
    <p:handoutMasterId r:id="rId21"/>
  </p:handoutMasterIdLst>
  <p:sldIdLst>
    <p:sldId id="272" r:id="rId3"/>
    <p:sldId id="256" r:id="rId4"/>
    <p:sldId id="257" r:id="rId5"/>
    <p:sldId id="275" r:id="rId6"/>
    <p:sldId id="264" r:id="rId7"/>
    <p:sldId id="263" r:id="rId8"/>
    <p:sldId id="265" r:id="rId9"/>
    <p:sldId id="260" r:id="rId10"/>
    <p:sldId id="267" r:id="rId11"/>
    <p:sldId id="270" r:id="rId12"/>
    <p:sldId id="266" r:id="rId13"/>
    <p:sldId id="268" r:id="rId14"/>
    <p:sldId id="277" r:id="rId15"/>
    <p:sldId id="276" r:id="rId16"/>
    <p:sldId id="271" r:id="rId17"/>
    <p:sldId id="273" r:id="rId18"/>
    <p:sldId id="27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69643" autoAdjust="0"/>
  </p:normalViewPr>
  <p:slideViewPr>
    <p:cSldViewPr snapToGrid="0" snapToObjects="1">
      <p:cViewPr varScale="1">
        <p:scale>
          <a:sx n="61" d="100"/>
          <a:sy n="61" d="100"/>
        </p:scale>
        <p:origin x="-1504"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A74B79-6976-E549-B8A5-51AF98B2C227}" type="datetimeFigureOut">
              <a:rPr lang="en-US" smtClean="0"/>
              <a:t>3/29/13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9F541F6-1DDD-FD4B-902D-87DFDFE3178D}" type="slidenum">
              <a:rPr lang="en-US" smtClean="0"/>
              <a:t>‹#›</a:t>
            </a:fld>
            <a:endParaRPr lang="en-US"/>
          </a:p>
        </p:txBody>
      </p:sp>
    </p:spTree>
    <p:extLst>
      <p:ext uri="{BB962C8B-B14F-4D97-AF65-F5344CB8AC3E}">
        <p14:creationId xmlns:p14="http://schemas.microsoft.com/office/powerpoint/2010/main" val="22147466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DF3B15-918F-5241-8D07-34C863DC05F8}" type="datetimeFigureOut">
              <a:rPr lang="en-US" smtClean="0"/>
              <a:t>3/29/13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961A18-6496-4140-802E-C73E208BE1B5}" type="slidenum">
              <a:rPr lang="en-US" smtClean="0"/>
              <a:t>‹#›</a:t>
            </a:fld>
            <a:endParaRPr lang="en-US"/>
          </a:p>
        </p:txBody>
      </p:sp>
    </p:spTree>
    <p:extLst>
      <p:ext uri="{BB962C8B-B14F-4D97-AF65-F5344CB8AC3E}">
        <p14:creationId xmlns:p14="http://schemas.microsoft.com/office/powerpoint/2010/main" val="182628176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presentation can be used for public distribution, but not for commercial purposes, that is, not for any fees or charges for use.</a:t>
            </a:r>
            <a:endParaRPr lang="en-US" dirty="0"/>
          </a:p>
        </p:txBody>
      </p:sp>
      <p:sp>
        <p:nvSpPr>
          <p:cNvPr id="4" name="Slide Number Placeholder 3"/>
          <p:cNvSpPr>
            <a:spLocks noGrp="1"/>
          </p:cNvSpPr>
          <p:nvPr>
            <p:ph type="sldNum" sz="quarter" idx="10"/>
          </p:nvPr>
        </p:nvSpPr>
        <p:spPr/>
        <p:txBody>
          <a:bodyPr/>
          <a:lstStyle/>
          <a:p>
            <a:fld id="{9D961A18-6496-4140-802E-C73E208BE1B5}" type="slidenum">
              <a:rPr lang="en-US" smtClean="0"/>
              <a:t>1</a:t>
            </a:fld>
            <a:endParaRPr lang="en-US"/>
          </a:p>
        </p:txBody>
      </p:sp>
    </p:spTree>
    <p:extLst>
      <p:ext uri="{BB962C8B-B14F-4D97-AF65-F5344CB8AC3E}">
        <p14:creationId xmlns:p14="http://schemas.microsoft.com/office/powerpoint/2010/main" val="2705167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More complete information about these studies and results can be found at the </a:t>
            </a:r>
            <a:r>
              <a:rPr lang="en-US" i="1" baseline="0" dirty="0" smtClean="0"/>
              <a:t>Green Cities: Good Health </a:t>
            </a:r>
            <a:r>
              <a:rPr lang="en-US" baseline="0" dirty="0" smtClean="0"/>
              <a:t>web site.</a:t>
            </a:r>
            <a:endParaRPr lang="en-US" dirty="0"/>
          </a:p>
        </p:txBody>
      </p:sp>
      <p:sp>
        <p:nvSpPr>
          <p:cNvPr id="4" name="Slide Number Placeholder 3"/>
          <p:cNvSpPr>
            <a:spLocks noGrp="1"/>
          </p:cNvSpPr>
          <p:nvPr>
            <p:ph type="sldNum" sz="quarter" idx="10"/>
          </p:nvPr>
        </p:nvSpPr>
        <p:spPr/>
        <p:txBody>
          <a:bodyPr/>
          <a:lstStyle/>
          <a:p>
            <a:fld id="{9D961A18-6496-4140-802E-C73E208BE1B5}" type="slidenum">
              <a:rPr lang="en-US" smtClean="0"/>
              <a:t>12</a:t>
            </a:fld>
            <a:endParaRPr lang="en-US"/>
          </a:p>
        </p:txBody>
      </p:sp>
    </p:spTree>
    <p:extLst>
      <p:ext uri="{BB962C8B-B14F-4D97-AF65-F5344CB8AC3E}">
        <p14:creationId xmlns:p14="http://schemas.microsoft.com/office/powerpoint/2010/main" val="3270680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More complete information about these studies and results can be found at the </a:t>
            </a:r>
            <a:r>
              <a:rPr lang="en-US" i="1" baseline="0" dirty="0" smtClean="0"/>
              <a:t>Green Cities: Good Health </a:t>
            </a:r>
            <a:r>
              <a:rPr lang="en-US" baseline="0" dirty="0" smtClean="0"/>
              <a:t>web site.</a:t>
            </a:r>
            <a:endParaRPr lang="en-US" dirty="0"/>
          </a:p>
        </p:txBody>
      </p:sp>
      <p:sp>
        <p:nvSpPr>
          <p:cNvPr id="4" name="Slide Number Placeholder 3"/>
          <p:cNvSpPr>
            <a:spLocks noGrp="1"/>
          </p:cNvSpPr>
          <p:nvPr>
            <p:ph type="sldNum" sz="quarter" idx="10"/>
          </p:nvPr>
        </p:nvSpPr>
        <p:spPr/>
        <p:txBody>
          <a:bodyPr/>
          <a:lstStyle/>
          <a:p>
            <a:fld id="{9D961A18-6496-4140-802E-C73E208BE1B5}" type="slidenum">
              <a:rPr lang="en-US" smtClean="0"/>
              <a:t>13</a:t>
            </a:fld>
            <a:endParaRPr lang="en-US"/>
          </a:p>
        </p:txBody>
      </p:sp>
    </p:spTree>
    <p:extLst>
      <p:ext uri="{BB962C8B-B14F-4D97-AF65-F5344CB8AC3E}">
        <p14:creationId xmlns:p14="http://schemas.microsoft.com/office/powerpoint/2010/main" val="3270680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More complete information about these studies and results can be found at the </a:t>
            </a:r>
            <a:r>
              <a:rPr lang="en-US" i="1" baseline="0" dirty="0" smtClean="0"/>
              <a:t>Green Cities: Good Health </a:t>
            </a:r>
            <a:r>
              <a:rPr lang="en-US" baseline="0" dirty="0" smtClean="0"/>
              <a:t>web site.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CBD = central business district</a:t>
            </a:r>
            <a:endParaRPr lang="en-US" dirty="0" smtClean="0"/>
          </a:p>
        </p:txBody>
      </p:sp>
      <p:sp>
        <p:nvSpPr>
          <p:cNvPr id="4" name="Slide Number Placeholder 3"/>
          <p:cNvSpPr>
            <a:spLocks noGrp="1"/>
          </p:cNvSpPr>
          <p:nvPr>
            <p:ph type="sldNum" sz="quarter" idx="10"/>
          </p:nvPr>
        </p:nvSpPr>
        <p:spPr/>
        <p:txBody>
          <a:bodyPr/>
          <a:lstStyle/>
          <a:p>
            <a:fld id="{9D961A18-6496-4140-802E-C73E208BE1B5}" type="slidenum">
              <a:rPr lang="en-US" smtClean="0"/>
              <a:t>14</a:t>
            </a:fld>
            <a:endParaRPr lang="en-US"/>
          </a:p>
        </p:txBody>
      </p:sp>
    </p:spTree>
    <p:extLst>
      <p:ext uri="{BB962C8B-B14F-4D97-AF65-F5344CB8AC3E}">
        <p14:creationId xmlns:p14="http://schemas.microsoft.com/office/powerpoint/2010/main" val="2733833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Closing</a:t>
            </a:r>
            <a:r>
              <a:rPr lang="en-US" baseline="0" dirty="0" smtClean="0"/>
              <a:t> information- repeat web site address. Acknowledge project support and the project source.</a:t>
            </a:r>
            <a:endParaRPr lang="en-US" dirty="0"/>
          </a:p>
        </p:txBody>
      </p:sp>
      <p:sp>
        <p:nvSpPr>
          <p:cNvPr id="4" name="Slide Number Placeholder 3"/>
          <p:cNvSpPr>
            <a:spLocks noGrp="1"/>
          </p:cNvSpPr>
          <p:nvPr>
            <p:ph type="sldNum" sz="quarter" idx="10"/>
          </p:nvPr>
        </p:nvSpPr>
        <p:spPr/>
        <p:txBody>
          <a:bodyPr/>
          <a:lstStyle/>
          <a:p>
            <a:fld id="{9D961A18-6496-4140-802E-C73E208BE1B5}" type="slidenum">
              <a:rPr lang="en-US" smtClean="0"/>
              <a:t>16</a:t>
            </a:fld>
            <a:endParaRPr lang="en-US"/>
          </a:p>
        </p:txBody>
      </p:sp>
    </p:spTree>
    <p:extLst>
      <p:ext uri="{BB962C8B-B14F-4D97-AF65-F5344CB8AC3E}">
        <p14:creationId xmlns:p14="http://schemas.microsoft.com/office/powerpoint/2010/main" val="30723774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optional slide if you wish to communicated the breadth and depth</a:t>
            </a:r>
            <a:r>
              <a:rPr lang="en-US" baseline="0" dirty="0" smtClean="0"/>
              <a:t> of the evidence about urban forest and urban greening benefits.</a:t>
            </a:r>
          </a:p>
          <a:p>
            <a:endParaRPr lang="en-US" baseline="0" dirty="0" smtClean="0"/>
          </a:p>
          <a:p>
            <a:r>
              <a:rPr lang="en-US" dirty="0" smtClean="0"/>
              <a:t>This </a:t>
            </a:r>
            <a:r>
              <a:rPr lang="en-US" dirty="0" smtClean="0"/>
              <a:t>chart</a:t>
            </a:r>
            <a:r>
              <a:rPr lang="en-US" baseline="0" dirty="0" smtClean="0"/>
              <a:t> is a quick overview of the entire article database. On the left axis one can see all of the 13 themes (plus a couple of extras). The publication history spans about 40 years, starting in the 1970s. In December 2012 the database included slightly more than 2,000 peer reviewed articles and scholarly book chapters.</a:t>
            </a:r>
          </a:p>
          <a:p>
            <a:endParaRPr lang="en-US" baseline="0" dirty="0" smtClean="0"/>
          </a:p>
          <a:p>
            <a:r>
              <a:rPr lang="en-US" baseline="0" dirty="0" smtClean="0"/>
              <a:t>For each benefits theme the horizontal bar represents the % of the article count of the total database. Some articles double load, for instance an article might be about garden therapy for dementia so would be listed for both ‘Mental Heath &amp; Function’ and ‘Lifecycle &amp; Gender.’ So one can see that the Active Living theme includes almost 20% of the articles; Safe Streets represents only about 2% of the studies. The database can serve as a research ‘gap analysis’ to discuss and focus future research efforts.</a:t>
            </a:r>
          </a:p>
          <a:p>
            <a:endParaRPr lang="en-US" baseline="0" dirty="0" smtClean="0"/>
          </a:p>
          <a:p>
            <a:r>
              <a:rPr lang="en-US" baseline="0" dirty="0" smtClean="0"/>
              <a:t>Looking more closely at each horizontal bar, one can see the distribution by decade of publication. Up until the 1990s there wasn’t much research to report. Since the year 2000 there has been a surge of science activity and publication. What might the reason for this? Perhaps with greater urbanization (of the U.S. and the world) there is more interest in urban livability. Perhaps there is greater recognition of the role of environment in achieving public health and well-being. Or . . . . ?</a:t>
            </a:r>
            <a:endParaRPr lang="en-US" dirty="0"/>
          </a:p>
        </p:txBody>
      </p:sp>
      <p:sp>
        <p:nvSpPr>
          <p:cNvPr id="4" name="Slide Number Placeholder 3"/>
          <p:cNvSpPr>
            <a:spLocks noGrp="1"/>
          </p:cNvSpPr>
          <p:nvPr>
            <p:ph type="sldNum" sz="quarter" idx="10"/>
          </p:nvPr>
        </p:nvSpPr>
        <p:spPr/>
        <p:txBody>
          <a:bodyPr/>
          <a:lstStyle/>
          <a:p>
            <a:fld id="{9D961A18-6496-4140-802E-C73E208BE1B5}" type="slidenum">
              <a:rPr lang="en-US" smtClean="0">
                <a:solidFill>
                  <a:prstClr val="black"/>
                </a:solidFill>
                <a:latin typeface="Calibri"/>
              </a:rPr>
              <a:pPr/>
              <a:t>17</a:t>
            </a:fld>
            <a:endParaRPr lang="en-US">
              <a:solidFill>
                <a:prstClr val="black"/>
              </a:solidFill>
              <a:latin typeface="Calibri"/>
            </a:endParaRPr>
          </a:p>
        </p:txBody>
      </p:sp>
    </p:spTree>
    <p:extLst>
      <p:ext uri="{BB962C8B-B14F-4D97-AF65-F5344CB8AC3E}">
        <p14:creationId xmlns:p14="http://schemas.microsoft.com/office/powerpoint/2010/main" val="1740822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a:t>
            </a:r>
            <a:r>
              <a:rPr lang="en-US" baseline="0" dirty="0" smtClean="0"/>
              <a:t> is now an urbanized country. And many other countries have high density population concentrations in cities.</a:t>
            </a:r>
          </a:p>
          <a:p>
            <a:endParaRPr lang="en-US" baseline="0" dirty="0" smtClean="0"/>
          </a:p>
          <a:p>
            <a:r>
              <a:rPr lang="en-US" baseline="0" dirty="0" smtClean="0"/>
              <a:t>Jefferson and other early U.S. leaders envisioned an agrarian society where citizens combined civic activity with work on the land for economic gain. The industrial revolution altered that vision as efficient production systems boosted economic activity and provided non-farm jobs in the cities. Yet rapid economic development and urban growth created places that had harsh living conditions.</a:t>
            </a:r>
          </a:p>
          <a:p>
            <a:endParaRPr lang="en-US" baseline="0" dirty="0" smtClean="0"/>
          </a:p>
          <a:p>
            <a:r>
              <a:rPr lang="en-US" baseline="0" dirty="0" smtClean="0"/>
              <a:t>Frederick Law Olmsted, co-designer of Central Park in New York City, generated a plan that had exceptional aesthetic qualities (appreciated by park visitors to this day) but Olmsted also wrote eloquently about the importance of nature respite for people who lived in crowded conditions and worked long hours. Civic leaders in many U.S. cities recognized the benefits of trees and parks in the early 20th century.</a:t>
            </a:r>
          </a:p>
          <a:p>
            <a:endParaRPr lang="en-US" baseline="0" dirty="0" smtClean="0"/>
          </a:p>
          <a:p>
            <a:r>
              <a:rPr lang="en-US" baseline="0" dirty="0" smtClean="0"/>
              <a:t>Today, many concerned citizens, organizations, and public leaders are working to conserve or introduce more greening in cities. Once justified as ‘beautification’ recent science has helped us to understand that urban nature generates many layers of services and benefits in addition to beauty and aesthetics. Urban nature and greening is profoundly important for creating livable, economically competitive communities.</a:t>
            </a:r>
            <a:endParaRPr lang="en-US" dirty="0"/>
          </a:p>
        </p:txBody>
      </p:sp>
      <p:sp>
        <p:nvSpPr>
          <p:cNvPr id="4" name="Slide Number Placeholder 3"/>
          <p:cNvSpPr>
            <a:spLocks noGrp="1"/>
          </p:cNvSpPr>
          <p:nvPr>
            <p:ph type="sldNum" sz="quarter" idx="10"/>
          </p:nvPr>
        </p:nvSpPr>
        <p:spPr/>
        <p:txBody>
          <a:bodyPr/>
          <a:lstStyle/>
          <a:p>
            <a:fld id="{9D961A18-6496-4140-802E-C73E208BE1B5}" type="slidenum">
              <a:rPr lang="en-US" smtClean="0"/>
              <a:t>3</a:t>
            </a:fld>
            <a:endParaRPr lang="en-US"/>
          </a:p>
        </p:txBody>
      </p:sp>
    </p:spTree>
    <p:extLst>
      <p:ext uri="{BB962C8B-B14F-4D97-AF65-F5344CB8AC3E}">
        <p14:creationId xmlns:p14="http://schemas.microsoft.com/office/powerpoint/2010/main" val="2365282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Generally, there are 3 broad categories of benefits provided by nature in cities – environmental</a:t>
            </a:r>
            <a:r>
              <a:rPr lang="en-US" baseline="0" dirty="0" smtClean="0"/>
              <a:t>, economic, and social. Claims of these benefits and services are supported by scientific evidence. Research has been done over recent decades by scientists working in government agencies, in universities, and supported by foundations or not-for-profit organizations. </a:t>
            </a:r>
          </a:p>
          <a:p>
            <a:endParaRPr lang="en-US" baseline="0" dirty="0" smtClean="0"/>
          </a:p>
          <a:p>
            <a:r>
              <a:rPr lang="en-US" baseline="0" dirty="0" smtClean="0"/>
              <a:t>Environmental benefits are perhaps what first comes to mind when we think about nature’s or ecosystem services. Local governments (cities and counties) are using trees and landscape in ‘green infrastructure.’ Carefully planned and managed nature can be used to to address some of the greatest challenges of cities, as quality urban greening can improve air quality, reduce </a:t>
            </a:r>
            <a:r>
              <a:rPr lang="en-US" baseline="0" dirty="0" err="1" smtClean="0"/>
              <a:t>stormwater</a:t>
            </a:r>
            <a:r>
              <a:rPr lang="en-US" baseline="0" dirty="0" smtClean="0"/>
              <a:t> runoff, and lower the elevated temperatures of urban heat island effect.</a:t>
            </a:r>
          </a:p>
          <a:p>
            <a:endParaRPr lang="en-US" baseline="0" dirty="0" smtClean="0"/>
          </a:p>
          <a:p>
            <a:r>
              <a:rPr lang="en-US" baseline="0" dirty="0" smtClean="0"/>
              <a:t>Economic value is another benefit. Urban trees and vegetation are not harvested to generate market goods. So economic benefits are of several possible sources. It may cost less to use vegetation than gray infrastructure, say for </a:t>
            </a:r>
            <a:r>
              <a:rPr lang="en-US" baseline="0" dirty="0" err="1" smtClean="0"/>
              <a:t>stormwater</a:t>
            </a:r>
            <a:r>
              <a:rPr lang="en-US" baseline="0" dirty="0" smtClean="0"/>
              <a:t> management, so there are cost savings. Or landscape may enhance the value of a home. Or a quality urban forest canopy may attract shoppers, providing greater revenues for local businesses.</a:t>
            </a:r>
          </a:p>
          <a:p>
            <a:endParaRPr lang="en-US" baseline="0" dirty="0" smtClean="0"/>
          </a:p>
          <a:p>
            <a:r>
              <a:rPr lang="en-US" baseline="0" dirty="0" smtClean="0"/>
              <a:t>The last category of benefits – social - is the focus of the </a:t>
            </a:r>
            <a:r>
              <a:rPr lang="en-US" i="1" baseline="0" dirty="0" smtClean="0"/>
              <a:t>Green Cities: Good Health</a:t>
            </a:r>
            <a:r>
              <a:rPr lang="en-US" baseline="0" dirty="0" smtClean="0"/>
              <a:t> project. From the earliest days of human culture, people have written about their intuitions concerning the benefits of the experience of nature. Such writings date back to the times of Greek and Roman civilizations. </a:t>
            </a:r>
          </a:p>
          <a:p>
            <a:endParaRPr lang="en-US" baseline="0" dirty="0" smtClean="0"/>
          </a:p>
          <a:p>
            <a:r>
              <a:rPr lang="en-US" baseline="0" dirty="0" smtClean="0"/>
              <a:t> In recent times we have empirical evidence to support those observations. Scientific evidence from nearly 40 years of research both confirms our intuitions and expands the detailed knowledge of why we need nature in cities.  This presentation focuses on one small slice of the scientific knowledge base – </a:t>
            </a:r>
            <a:r>
              <a:rPr lang="en-US" baseline="0" dirty="0" smtClean="0"/>
              <a:t>the local economics of communities.</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D961A18-6496-4140-802E-C73E208BE1B5}" type="slidenum">
              <a:rPr lang="en-US" smtClean="0"/>
              <a:t>4</a:t>
            </a:fld>
            <a:endParaRPr lang="en-US"/>
          </a:p>
        </p:txBody>
      </p:sp>
    </p:spTree>
    <p:extLst>
      <p:ext uri="{BB962C8B-B14F-4D97-AF65-F5344CB8AC3E}">
        <p14:creationId xmlns:p14="http://schemas.microsoft.com/office/powerpoint/2010/main" val="2229148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times of reduced</a:t>
            </a:r>
            <a:r>
              <a:rPr lang="en-US" baseline="0" dirty="0" smtClean="0"/>
              <a:t> budgets and increasing public needs (such as emergency services, law enforcement, and education) economic value is one way to represent the contributions of urban forestry and urban greening in </a:t>
            </a:r>
            <a:r>
              <a:rPr lang="en-US" baseline="0" dirty="0" err="1" smtClean="0"/>
              <a:t>communitie</a:t>
            </a:r>
            <a:r>
              <a:rPr lang="en-US" baseline="0" dirty="0" smtClean="0"/>
              <a:t>. As landscape and vegetation largely provide intangible benefits, we often find that ‘ what is not counted does not count’</a:t>
            </a:r>
          </a:p>
          <a:p>
            <a:endParaRPr lang="en-US" baseline="0" dirty="0" smtClean="0"/>
          </a:p>
          <a:p>
            <a:r>
              <a:rPr lang="en-US" baseline="0" dirty="0" smtClean="0"/>
              <a:t>Our market system is based on the supply and demand of markets. Traditional forests and farms are the sources of goods and products that can be exchanged in markets, providing readily observed revenues, market values, and profits.</a:t>
            </a:r>
          </a:p>
          <a:p>
            <a:endParaRPr lang="en-US" baseline="0" dirty="0" smtClean="0"/>
          </a:p>
          <a:p>
            <a:r>
              <a:rPr lang="en-US" baseline="0" dirty="0" smtClean="0"/>
              <a:t>Urban vegetation, on the other hand, rarely is the source of marketable goods. Yet economists have devised ways to measure the economic value of intangible nature services.</a:t>
            </a:r>
          </a:p>
          <a:p>
            <a:endParaRPr lang="en-US" baseline="0" dirty="0" smtClean="0"/>
          </a:p>
          <a:p>
            <a:r>
              <a:rPr lang="en-US" baseline="0" dirty="0" smtClean="0"/>
              <a:t>Studies that use these non-market valuation methods to provide estimates of the indirect values of urban trees, parks and open spaces. In this way we can represent economic values of natural assets in the decision and budget making processes within communities.</a:t>
            </a:r>
          </a:p>
        </p:txBody>
      </p:sp>
      <p:sp>
        <p:nvSpPr>
          <p:cNvPr id="4" name="Slide Number Placeholder 3"/>
          <p:cNvSpPr>
            <a:spLocks noGrp="1"/>
          </p:cNvSpPr>
          <p:nvPr>
            <p:ph type="sldNum" sz="quarter" idx="10"/>
          </p:nvPr>
        </p:nvSpPr>
        <p:spPr/>
        <p:txBody>
          <a:bodyPr/>
          <a:lstStyle/>
          <a:p>
            <a:fld id="{9D961A18-6496-4140-802E-C73E208BE1B5}" type="slidenum">
              <a:rPr lang="en-US" smtClean="0"/>
              <a:t>5</a:t>
            </a:fld>
            <a:endParaRPr lang="en-US"/>
          </a:p>
        </p:txBody>
      </p:sp>
    </p:spTree>
    <p:extLst>
      <p:ext uri="{BB962C8B-B14F-4D97-AF65-F5344CB8AC3E}">
        <p14:creationId xmlns:p14="http://schemas.microsoft.com/office/powerpoint/2010/main" val="363437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studies about the</a:t>
            </a:r>
            <a:r>
              <a:rPr lang="en-US" baseline="0" dirty="0" smtClean="0"/>
              <a:t> human benefits of urban greening are found within the peer-reviewed journals of many disciplines, including economics, geography, psychology, sociology, and human physiology. The findings about human health and welfare are also found in the scholarly journals of the applied fields of urban forestry, urban planning, public health and epidemiology, and landscape architecture -  and others. </a:t>
            </a:r>
          </a:p>
          <a:p>
            <a:endParaRPr lang="en-US" baseline="0" dirty="0" smtClean="0"/>
          </a:p>
          <a:p>
            <a:r>
              <a:rPr lang="en-US" baseline="0" dirty="0" smtClean="0"/>
              <a:t>Accessing the research articles can be difficult as many of the journals are only found in academic libraries, or fees are charged if one is able to find an on-line article. </a:t>
            </a:r>
            <a:endParaRPr lang="en-US" dirty="0"/>
          </a:p>
        </p:txBody>
      </p:sp>
      <p:sp>
        <p:nvSpPr>
          <p:cNvPr id="4" name="Slide Number Placeholder 3"/>
          <p:cNvSpPr>
            <a:spLocks noGrp="1"/>
          </p:cNvSpPr>
          <p:nvPr>
            <p:ph type="sldNum" sz="quarter" idx="10"/>
          </p:nvPr>
        </p:nvSpPr>
        <p:spPr/>
        <p:txBody>
          <a:bodyPr/>
          <a:lstStyle/>
          <a:p>
            <a:fld id="{9D961A18-6496-4140-802E-C73E208BE1B5}" type="slidenum">
              <a:rPr lang="en-US" smtClean="0"/>
              <a:t>6</a:t>
            </a:fld>
            <a:endParaRPr lang="en-US"/>
          </a:p>
        </p:txBody>
      </p:sp>
    </p:spTree>
    <p:extLst>
      <p:ext uri="{BB962C8B-B14F-4D97-AF65-F5344CB8AC3E}">
        <p14:creationId xmlns:p14="http://schemas.microsoft.com/office/powerpoint/2010/main" val="3692654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the time</a:t>
            </a:r>
            <a:r>
              <a:rPr lang="en-US" baseline="0" dirty="0" smtClean="0"/>
              <a:t> period of </a:t>
            </a:r>
            <a:r>
              <a:rPr lang="en-US" dirty="0" smtClean="0"/>
              <a:t>2009-2012 a team</a:t>
            </a:r>
            <a:r>
              <a:rPr lang="en-US" baseline="0" dirty="0" smtClean="0"/>
              <a:t> at the University of Washington (Seattle) collected research publications about urban greening and human benefits. </a:t>
            </a:r>
          </a:p>
          <a:p>
            <a:endParaRPr lang="en-US" baseline="0" dirty="0" smtClean="0"/>
          </a:p>
          <a:p>
            <a:r>
              <a:rPr lang="en-US" baseline="0" dirty="0" smtClean="0"/>
              <a:t>After collecting several hundred articles the publications were sorted by topic (using content analysis) into human benefits and welfare themes. </a:t>
            </a:r>
          </a:p>
          <a:p>
            <a:endParaRPr lang="en-US" baseline="0" dirty="0" smtClean="0"/>
          </a:p>
          <a:p>
            <a:r>
              <a:rPr lang="en-US" baseline="0" dirty="0" smtClean="0"/>
              <a:t>Additional articles were collected during an extensive literature search, and the database of publications eventually exceeded 2,200 in number. As the article collections grew, summaries were prepared for each theme to capture the highlights of the research results.</a:t>
            </a:r>
            <a:endParaRPr lang="en-US" dirty="0"/>
          </a:p>
        </p:txBody>
      </p:sp>
      <p:sp>
        <p:nvSpPr>
          <p:cNvPr id="4" name="Slide Number Placeholder 3"/>
          <p:cNvSpPr>
            <a:spLocks noGrp="1"/>
          </p:cNvSpPr>
          <p:nvPr>
            <p:ph type="sldNum" sz="quarter" idx="10"/>
          </p:nvPr>
        </p:nvSpPr>
        <p:spPr/>
        <p:txBody>
          <a:bodyPr/>
          <a:lstStyle/>
          <a:p>
            <a:fld id="{9D961A18-6496-4140-802E-C73E208BE1B5}" type="slidenum">
              <a:rPr lang="en-US" smtClean="0"/>
              <a:t>7</a:t>
            </a:fld>
            <a:endParaRPr lang="en-US"/>
          </a:p>
        </p:txBody>
      </p:sp>
    </p:spTree>
    <p:extLst>
      <p:ext uri="{BB962C8B-B14F-4D97-AF65-F5344CB8AC3E}">
        <p14:creationId xmlns:p14="http://schemas.microsoft.com/office/powerpoint/2010/main" val="3679816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web site is organized</a:t>
            </a:r>
            <a:r>
              <a:rPr lang="en-US" baseline="0" dirty="0" smtClean="0"/>
              <a:t> by 13 themes of benefits (left column in slide). </a:t>
            </a:r>
          </a:p>
          <a:p>
            <a:endParaRPr lang="en-US" baseline="0" dirty="0" smtClean="0"/>
          </a:p>
          <a:p>
            <a:r>
              <a:rPr lang="en-US" baseline="0" dirty="0" smtClean="0"/>
              <a:t>Each online summary starts with a brief introduction. ‘Fast Facts’ follow, providing evidence-based bullet points that can be ‘borrowed’ for use in fact sheets, newsletters, and other community outreach. Then the summary contains an extended essay that further explains the scientific results, and some theoretical background for the topic. </a:t>
            </a:r>
          </a:p>
          <a:p>
            <a:endParaRPr lang="en-US" baseline="0" dirty="0" smtClean="0"/>
          </a:p>
          <a:p>
            <a:r>
              <a:rPr lang="en-US" baseline="0" dirty="0" smtClean="0"/>
              <a:t>The Fast Facts and the essay are all fully cited, with article references provided at the end </a:t>
            </a:r>
            <a:r>
              <a:rPr lang="en-US" baseline="0" smtClean="0"/>
              <a:t>of page. </a:t>
            </a:r>
            <a:r>
              <a:rPr lang="en-US" baseline="0" dirty="0" smtClean="0"/>
              <a:t>Links in the top right corner of each page provide a downloadable datasheet and </a:t>
            </a:r>
            <a:r>
              <a:rPr lang="en-US" baseline="0" dirty="0" err="1" smtClean="0"/>
              <a:t>Powerpoint</a:t>
            </a:r>
            <a:r>
              <a:rPr lang="en-US" baseline="0" dirty="0" smtClean="0"/>
              <a:t> presentation for each benefits theme.</a:t>
            </a:r>
            <a:endParaRPr lang="en-US" dirty="0"/>
          </a:p>
        </p:txBody>
      </p:sp>
      <p:sp>
        <p:nvSpPr>
          <p:cNvPr id="4" name="Slide Number Placeholder 3"/>
          <p:cNvSpPr>
            <a:spLocks noGrp="1"/>
          </p:cNvSpPr>
          <p:nvPr>
            <p:ph type="sldNum" sz="quarter" idx="10"/>
          </p:nvPr>
        </p:nvSpPr>
        <p:spPr/>
        <p:txBody>
          <a:bodyPr/>
          <a:lstStyle/>
          <a:p>
            <a:fld id="{9D961A18-6496-4140-802E-C73E208BE1B5}" type="slidenum">
              <a:rPr lang="en-US" smtClean="0"/>
              <a:t>8</a:t>
            </a:fld>
            <a:endParaRPr lang="en-US"/>
          </a:p>
        </p:txBody>
      </p:sp>
    </p:spTree>
    <p:extLst>
      <p:ext uri="{BB962C8B-B14F-4D97-AF65-F5344CB8AC3E}">
        <p14:creationId xmlns:p14="http://schemas.microsoft.com/office/powerpoint/2010/main" val="211832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each of the 13 benefits summaries, one can download a printable datasheet. The one page briefing repeats the research highlights of the web page, and provides information about the entire</a:t>
            </a:r>
            <a:r>
              <a:rPr lang="en-US" i="1" baseline="0" dirty="0" smtClean="0"/>
              <a:t> Green Cities: Good Health</a:t>
            </a:r>
            <a:r>
              <a:rPr lang="en-US" baseline="0" dirty="0" smtClean="0"/>
              <a:t> project.</a:t>
            </a:r>
            <a:endParaRPr lang="en-US" dirty="0"/>
          </a:p>
        </p:txBody>
      </p:sp>
      <p:sp>
        <p:nvSpPr>
          <p:cNvPr id="4" name="Slide Number Placeholder 3"/>
          <p:cNvSpPr>
            <a:spLocks noGrp="1"/>
          </p:cNvSpPr>
          <p:nvPr>
            <p:ph type="sldNum" sz="quarter" idx="10"/>
          </p:nvPr>
        </p:nvSpPr>
        <p:spPr/>
        <p:txBody>
          <a:bodyPr/>
          <a:lstStyle/>
          <a:p>
            <a:fld id="{9D961A18-6496-4140-802E-C73E208BE1B5}" type="slidenum">
              <a:rPr lang="en-US" smtClean="0"/>
              <a:t>9</a:t>
            </a:fld>
            <a:endParaRPr lang="en-US"/>
          </a:p>
        </p:txBody>
      </p:sp>
    </p:spTree>
    <p:extLst>
      <p:ext uri="{BB962C8B-B14F-4D97-AF65-F5344CB8AC3E}">
        <p14:creationId xmlns:p14="http://schemas.microsoft.com/office/powerpoint/2010/main" val="3714068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u="none" kern="1200" baseline="0" dirty="0" smtClean="0">
                <a:solidFill>
                  <a:schemeClr val="tx1"/>
                </a:solidFill>
                <a:latin typeface="+mn-lt"/>
                <a:ea typeface="+mn-ea"/>
                <a:cs typeface="+mn-cs"/>
              </a:rPr>
              <a:t>This research outreach project is supported by the: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u="none" kern="1200" baseline="0" dirty="0" smtClean="0">
                <a:solidFill>
                  <a:schemeClr val="tx1"/>
                </a:solidFill>
                <a:latin typeface="+mn-lt"/>
                <a:ea typeface="+mn-ea"/>
                <a:cs typeface="+mn-cs"/>
              </a:rPr>
              <a:t>		USDA Forest Service, Urban and Community Forestry Program,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u="none" kern="1200" baseline="0" dirty="0" smtClean="0">
                <a:solidFill>
                  <a:schemeClr val="tx1"/>
                </a:solidFill>
                <a:latin typeface="+mn-lt"/>
                <a:ea typeface="+mn-ea"/>
                <a:cs typeface="+mn-cs"/>
              </a:rPr>
              <a:t>		as recommended by the National Urban and Community Forestry Advisory Council,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u="none" kern="1200" baseline="0" dirty="0" smtClean="0">
                <a:solidFill>
                  <a:schemeClr val="tx1"/>
                </a:solidFill>
                <a:latin typeface="+mn-lt"/>
                <a:ea typeface="+mn-ea"/>
                <a:cs typeface="+mn-cs"/>
              </a:rPr>
              <a:t>		and the University of Washington.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u="none"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u="none" kern="1200" baseline="0" dirty="0" smtClean="0">
                <a:solidFill>
                  <a:schemeClr val="tx1"/>
                </a:solidFill>
                <a:latin typeface="+mn-lt"/>
                <a:ea typeface="+mn-ea"/>
                <a:cs typeface="+mn-cs"/>
              </a:rPr>
              <a:t>Two students helped build the article database and write draft summaries: Katrina Flora &amp; Mary Anne </a:t>
            </a:r>
            <a:r>
              <a:rPr lang="en-US" sz="1200" u="none" kern="1200" baseline="0" dirty="0" err="1" smtClean="0">
                <a:solidFill>
                  <a:schemeClr val="tx1"/>
                </a:solidFill>
                <a:latin typeface="+mn-lt"/>
                <a:ea typeface="+mn-ea"/>
                <a:cs typeface="+mn-cs"/>
              </a:rPr>
              <a:t>Rozance</a:t>
            </a:r>
            <a:r>
              <a:rPr lang="en-US" sz="1200" u="none" kern="1200" baseline="0" dirty="0" smtClean="0">
                <a:solidFill>
                  <a:schemeClr val="tx1"/>
                </a:solidFill>
                <a:latin typeface="+mn-lt"/>
                <a:ea typeface="+mn-ea"/>
                <a:cs typeface="+mn-cs"/>
              </a:rPr>
              <a:t>. Katrina is now in a Masters degree program in urban planning at University of Pennsylvania, and Mary Anne is doing doctoral studies at Portland State University (Oregon).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u="none"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u="none" kern="1200" baseline="0" dirty="0" smtClean="0">
                <a:solidFill>
                  <a:schemeClr val="tx1"/>
                </a:solidFill>
                <a:latin typeface="+mn-lt"/>
                <a:ea typeface="+mn-ea"/>
                <a:cs typeface="+mn-cs"/>
              </a:rPr>
              <a:t>Project Director is Kathleen Wolf, Ph.D., Research Social Scientist at the University of Washington; </a:t>
            </a:r>
            <a:r>
              <a:rPr lang="en-US" sz="1200" u="none" kern="1200" baseline="0" dirty="0" err="1" smtClean="0">
                <a:solidFill>
                  <a:schemeClr val="tx1"/>
                </a:solidFill>
                <a:latin typeface="+mn-lt"/>
                <a:ea typeface="+mn-ea"/>
                <a:cs typeface="+mn-cs"/>
              </a:rPr>
              <a:t>kwolf@u.washington.edu</a:t>
            </a:r>
            <a:endParaRPr lang="en-US" sz="1200" u="non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961A18-6496-4140-802E-C73E208BE1B5}" type="slidenum">
              <a:rPr lang="en-US" smtClean="0"/>
              <a:t>10</a:t>
            </a:fld>
            <a:endParaRPr lang="en-US"/>
          </a:p>
        </p:txBody>
      </p:sp>
    </p:spTree>
    <p:extLst>
      <p:ext uri="{BB962C8B-B14F-4D97-AF65-F5344CB8AC3E}">
        <p14:creationId xmlns:p14="http://schemas.microsoft.com/office/powerpoint/2010/main" val="3072377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8B37D5FE-740C-46F5-801A-FA5477D9711F}"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December 2012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December 2012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1ED1E14-90E3-8047-A788-AFE16160CD9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835765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3A72C1B-B17C-CE44-AD9D-28DEC40F144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699740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5401A51-8781-2B41-9EBD-271C1A78D20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075093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A024DF6-9313-DE49-8F79-A57EBE86E778}"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6581824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A4C7E3A-2AF1-FE42-9361-5BDD00FC035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752793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01EC967-A913-9A47-B13A-C1E11EB76770}"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285937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8073C5E-F19D-3846-BA41-6F9A05AB2C5A}"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9391844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8DDC4F8-7E8B-494F-962B-565AC1F3789A}"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27031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December 2012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A7FA371-316A-DD4B-87C5-F449D66EEC3E}"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1273841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ACF7073-BB22-B043-901C-86F6030889F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6306846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362E7C3-BCD4-1047-B116-C8DFC42B1420}"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361074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December 2012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r>
              <a:rPr lang="en-US" smtClean="0"/>
              <a:t>December 2012</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December 2012</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December 2012</a:t>
            </a:r>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December 2012</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r>
              <a:rPr lang="en-US" smtClean="0"/>
              <a:t>December 2012</a:t>
            </a:r>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December 2012</a:t>
            </a: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userDrawn="1"/>
        </p:nvSpPr>
        <p:spPr>
          <a:xfrm>
            <a:off x="4649096" y="-21510"/>
            <a:ext cx="3505200" cy="62393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smtClean="0">
                <a:solidFill>
                  <a:schemeClr val="bg1">
                    <a:lumMod val="95000"/>
                  </a:schemeClr>
                </a:solidFill>
                <a:latin typeface="Cambria"/>
                <a:cs typeface="Cambria"/>
              </a:rPr>
              <a:t>Green Cities: Good Health</a:t>
            </a:r>
            <a:endParaRPr lang="en-US" sz="2400" i="1" dirty="0">
              <a:solidFill>
                <a:schemeClr val="bg1">
                  <a:lumMod val="95000"/>
                </a:schemeClr>
              </a:solidFill>
              <a:latin typeface="Cambria"/>
              <a:cs typeface="Cambria"/>
            </a:endParaRPr>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553200" y="6498377"/>
            <a:ext cx="2133600" cy="365125"/>
          </a:xfrm>
          <a:prstGeom prst="rect">
            <a:avLst/>
          </a:prstGeom>
        </p:spPr>
        <p:txBody>
          <a:bodyPr vert="horz" lIns="91440" tIns="45720" rIns="91440" bIns="45720" rtlCol="0" anchor="ctr"/>
          <a:lstStyle>
            <a:lvl1pPr algn="r">
              <a:defRPr sz="1200">
                <a:solidFill>
                  <a:srgbClr val="FEFEFE"/>
                </a:solidFill>
              </a:defRPr>
            </a:lvl1pPr>
          </a:lstStyle>
          <a:p>
            <a:r>
              <a:rPr lang="en-US" smtClean="0"/>
              <a:t>December 2012</a:t>
            </a:r>
            <a:endParaRPr lang="en-US" dirty="0"/>
          </a:p>
        </p:txBody>
      </p:sp>
      <p:sp>
        <p:nvSpPr>
          <p:cNvPr id="5" name="Footer Placeholder 4"/>
          <p:cNvSpPr>
            <a:spLocks noGrp="1"/>
          </p:cNvSpPr>
          <p:nvPr>
            <p:ph type="ftr" sz="quarter" idx="3"/>
          </p:nvPr>
        </p:nvSpPr>
        <p:spPr>
          <a:xfrm>
            <a:off x="4597654" y="5852160"/>
            <a:ext cx="3502152" cy="365125"/>
          </a:xfrm>
          <a:prstGeom prst="rect">
            <a:avLst/>
          </a:prstGeom>
        </p:spPr>
        <p:txBody>
          <a:bodyPr vert="horz" lIns="91440" tIns="45720" rIns="91440" bIns="45720" rtlCol="0" anchor="ctr"/>
          <a:lstStyle>
            <a:lvl1pPr algn="r">
              <a:defRPr sz="1400">
                <a:solidFill>
                  <a:schemeClr val="accent1">
                    <a:lumMod val="75000"/>
                  </a:schemeClr>
                </a:solidFill>
              </a:defRPr>
            </a:lvl1pPr>
          </a:lstStyle>
          <a:p>
            <a:endParaRPr lang="en-US" dirty="0"/>
          </a:p>
        </p:txBody>
      </p:sp>
      <p:sp>
        <p:nvSpPr>
          <p:cNvPr id="6" name="Slide Number Placeholder 5"/>
          <p:cNvSpPr>
            <a:spLocks noGrp="1"/>
          </p:cNvSpPr>
          <p:nvPr>
            <p:ph type="sldNum" sz="quarter" idx="4"/>
          </p:nvPr>
        </p:nvSpPr>
        <p:spPr>
          <a:xfrm>
            <a:off x="457200" y="6498377"/>
            <a:ext cx="1332156" cy="365125"/>
          </a:xfrm>
          <a:prstGeom prst="rect">
            <a:avLst/>
          </a:prstGeom>
        </p:spPr>
        <p:txBody>
          <a:bodyPr vert="horz" lIns="91440" tIns="45720" rIns="91440" bIns="45720" rtlCol="0" anchor="ctr"/>
          <a:lstStyle>
            <a:lvl1pPr algn="l">
              <a:defRPr sz="1200">
                <a:solidFill>
                  <a:srgbClr val="FEFEFE"/>
                </a:solidFill>
              </a:defRPr>
            </a:lvl1pPr>
          </a:lstStyle>
          <a:p>
            <a:fld id="{8B37D5FE-740C-46F5-801A-FA5477D9711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p:txStyles>
    <p:titleStyle>
      <a:lvl1pPr algn="l" defTabSz="914400" rtl="0" eaLnBrk="1" latinLnBrk="0" hangingPunct="1">
        <a:spcBef>
          <a:spcPct val="0"/>
        </a:spcBef>
        <a:buNone/>
        <a:defRPr sz="4000" kern="1200">
          <a:solidFill>
            <a:srgbClr val="6F9500"/>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30000"/>
        </a:lnSpc>
        <a:spcBef>
          <a:spcPct val="20000"/>
        </a:spcBef>
        <a:buClr>
          <a:schemeClr val="accent1"/>
        </a:buClr>
        <a:buSzPct val="76000"/>
        <a:buFont typeface="Wingdings 2" pitchFamily="18" charset="2"/>
        <a:buChar char=""/>
        <a:defRPr sz="28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s-ES" smtClean="0">
              <a:solidFill>
                <a:srgbClr val="000000"/>
              </a:solidFill>
              <a:latin typeface="Arial" charset="0"/>
              <a:ea typeface="ＭＳ Ｐゴシック" charset="0"/>
              <a:cs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s-ES" smtClean="0">
              <a:solidFill>
                <a:srgbClr val="000000"/>
              </a:solidFill>
              <a:latin typeface="Arial" charset="0"/>
              <a:ea typeface="ＭＳ Ｐゴシック" charset="0"/>
              <a:cs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E5EAEFD7-0E95-F644-90FC-0993F652AC91}" type="slidenum">
              <a:rPr lang="es-ES" smtClean="0">
                <a:solidFill>
                  <a:srgbClr val="000000"/>
                </a:solidFill>
                <a:latin typeface="Arial" charset="0"/>
                <a:ea typeface="ＭＳ Ｐゴシック" charset="0"/>
                <a:cs typeface="Arial" charset="0"/>
              </a:rPr>
              <a:pPr fontAlgn="base">
                <a:spcBef>
                  <a:spcPct val="0"/>
                </a:spcBef>
                <a:spcAft>
                  <a:spcPct val="0"/>
                </a:spcAft>
              </a:pPr>
              <a:t>‹#›</a:t>
            </a:fld>
            <a:endParaRPr lang="es-ES" smtClean="0">
              <a:solidFill>
                <a:srgbClr val="000000"/>
              </a:solidFill>
              <a:latin typeface="Arial" charset="0"/>
              <a:ea typeface="ＭＳ Ｐゴシック" charset="0"/>
              <a:cs typeface="Arial" charset="0"/>
            </a:endParaRP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cs typeface="Arial" charset="0"/>
        </a:defRPr>
      </a:lvl2pPr>
      <a:lvl3pPr algn="ctr" rtl="0" fontAlgn="base">
        <a:spcBef>
          <a:spcPct val="0"/>
        </a:spcBef>
        <a:spcAft>
          <a:spcPct val="0"/>
        </a:spcAft>
        <a:defRPr sz="4400">
          <a:solidFill>
            <a:schemeClr val="tx2"/>
          </a:solidFill>
          <a:latin typeface="Arial" charset="0"/>
          <a:ea typeface="ＭＳ Ｐゴシック" charset="0"/>
          <a:cs typeface="Arial" charset="0"/>
        </a:defRPr>
      </a:lvl3pPr>
      <a:lvl4pPr algn="ctr" rtl="0" fontAlgn="base">
        <a:spcBef>
          <a:spcPct val="0"/>
        </a:spcBef>
        <a:spcAft>
          <a:spcPct val="0"/>
        </a:spcAft>
        <a:defRPr sz="4400">
          <a:solidFill>
            <a:schemeClr val="tx2"/>
          </a:solidFill>
          <a:latin typeface="Arial" charset="0"/>
          <a:ea typeface="ＭＳ Ｐゴシック" charset="0"/>
          <a:cs typeface="Arial" charset="0"/>
        </a:defRPr>
      </a:lvl4pPr>
      <a:lvl5pPr algn="ctr" rtl="0" fontAlgn="base">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Arial" charset="0"/>
          <a:cs typeface="+mn-cs"/>
        </a:defRPr>
      </a:lvl2pPr>
      <a:lvl3pPr marL="1143000" indent="-228600" algn="l" rtl="0" fontAlgn="base">
        <a:spcBef>
          <a:spcPct val="20000"/>
        </a:spcBef>
        <a:spcAft>
          <a:spcPct val="0"/>
        </a:spcAft>
        <a:buChar char="•"/>
        <a:defRPr sz="2400">
          <a:solidFill>
            <a:schemeClr val="tx1"/>
          </a:solidFill>
          <a:latin typeface="+mn-lt"/>
          <a:ea typeface="Arial" charset="0"/>
          <a:cs typeface="+mn-cs"/>
        </a:defRPr>
      </a:lvl3pPr>
      <a:lvl4pPr marL="1600200" indent="-228600" algn="l" rtl="0" fontAlgn="base">
        <a:spcBef>
          <a:spcPct val="20000"/>
        </a:spcBef>
        <a:spcAft>
          <a:spcPct val="0"/>
        </a:spcAft>
        <a:buChar char="–"/>
        <a:defRPr sz="2000">
          <a:solidFill>
            <a:schemeClr val="tx1"/>
          </a:solidFill>
          <a:latin typeface="+mn-lt"/>
          <a:ea typeface="Arial" charset="0"/>
          <a:cs typeface="+mn-cs"/>
        </a:defRPr>
      </a:lvl4pPr>
      <a:lvl5pPr marL="2057400" indent="-228600" algn="l" rtl="0" fontAlgn="base">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1" Type="http://schemas.openxmlformats.org/officeDocument/2006/relationships/slideLayout" Target="../slideLayouts/slideLayout13.xml"/><Relationship Id="rId2"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2.png"/><Relationship Id="rId5"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748712" cy="981075"/>
          </a:xfrm>
        </p:spPr>
        <p:txBody>
          <a:bodyPr/>
          <a:lstStyle/>
          <a:p>
            <a:pPr algn="l"/>
            <a:r>
              <a:rPr lang="en-US" sz="3600" dirty="0" smtClean="0">
                <a:solidFill>
                  <a:schemeClr val="bg1"/>
                </a:solidFill>
              </a:rPr>
              <a:t>Conditions of Use &amp; Acknowledgement</a:t>
            </a:r>
            <a:endParaRPr lang="en-US" sz="4000" dirty="0">
              <a:solidFill>
                <a:schemeClr val="bg1"/>
              </a:solidFill>
            </a:endParaRPr>
          </a:p>
        </p:txBody>
      </p:sp>
      <p:sp>
        <p:nvSpPr>
          <p:cNvPr id="106499" name="Rectangle 3"/>
          <p:cNvSpPr>
            <a:spLocks noGrp="1" noChangeArrowheads="1"/>
          </p:cNvSpPr>
          <p:nvPr>
            <p:ph idx="1"/>
          </p:nvPr>
        </p:nvSpPr>
        <p:spPr>
          <a:xfrm>
            <a:off x="457200" y="1559450"/>
            <a:ext cx="8229600" cy="4525962"/>
          </a:xfrm>
        </p:spPr>
        <p:txBody>
          <a:bodyPr/>
          <a:lstStyle/>
          <a:p>
            <a:pPr marL="0" indent="0">
              <a:buNone/>
            </a:pPr>
            <a:r>
              <a:rPr lang="en-US" sz="2000" dirty="0" smtClean="0"/>
              <a:t>This information </a:t>
            </a:r>
            <a:r>
              <a:rPr lang="en-US" sz="2000" dirty="0"/>
              <a:t>may be used for research, teaching, and private study purposes. Any </a:t>
            </a:r>
            <a:r>
              <a:rPr lang="en-US" sz="2000" dirty="0" smtClean="0"/>
              <a:t>reselling or sub</a:t>
            </a:r>
            <a:r>
              <a:rPr lang="en-US" sz="2000" dirty="0"/>
              <a:t>-</a:t>
            </a:r>
            <a:r>
              <a:rPr lang="en-US" sz="2000" dirty="0" smtClean="0"/>
              <a:t>licensing is expressly </a:t>
            </a:r>
            <a:r>
              <a:rPr lang="en-US" sz="2000" dirty="0"/>
              <a:t>forbidden</a:t>
            </a:r>
            <a:r>
              <a:rPr lang="en-US" sz="2000" dirty="0" smtClean="0"/>
              <a:t>.</a:t>
            </a:r>
            <a:br>
              <a:rPr lang="en-US" sz="2000" dirty="0" smtClean="0"/>
            </a:br>
            <a:endParaRPr lang="en-US" sz="1100" dirty="0" smtClean="0"/>
          </a:p>
          <a:p>
            <a:pPr marL="0" indent="0">
              <a:buNone/>
            </a:pPr>
            <a:r>
              <a:rPr lang="en-US" sz="2000" dirty="0"/>
              <a:t>The publisher shall not be liable for any loss, actions, claims, proceedings, demand, or costs or damages whatsoever or howsoever caused arising directly or indirectly in connection with or arising out of the use of this material</a:t>
            </a:r>
            <a:r>
              <a:rPr lang="en-US" sz="2000" dirty="0" smtClean="0"/>
              <a:t>.</a:t>
            </a:r>
            <a:br>
              <a:rPr lang="en-US" sz="2000" dirty="0" smtClean="0"/>
            </a:br>
            <a:endParaRPr lang="en-US" sz="2000" dirty="0" smtClean="0"/>
          </a:p>
          <a:p>
            <a:pPr marL="0" indent="0">
              <a:buNone/>
            </a:pPr>
            <a:r>
              <a:rPr lang="en-US" sz="2000" dirty="0" smtClean="0"/>
              <a:t>Please acknowledge the USDA Forest Service and University of Washington for use of any or all slides.</a:t>
            </a:r>
          </a:p>
          <a:p>
            <a:pPr marL="0" indent="0">
              <a:buNone/>
            </a:pPr>
            <a:r>
              <a:rPr lang="en-US" sz="2800" dirty="0"/>
              <a:t>	</a:t>
            </a:r>
            <a:r>
              <a:rPr lang="en-US" sz="2800" dirty="0" smtClean="0"/>
              <a:t>				</a:t>
            </a:r>
            <a:r>
              <a:rPr lang="en-US" sz="2000" i="1" dirty="0" smtClean="0">
                <a:latin typeface="Big Caslon"/>
                <a:cs typeface="Big Caslon"/>
              </a:rPr>
              <a:t>Dr. Kathleen Wolf</a:t>
            </a:r>
            <a:br>
              <a:rPr lang="en-US" sz="2000" i="1" dirty="0" smtClean="0">
                <a:latin typeface="Big Caslon"/>
                <a:cs typeface="Big Caslon"/>
              </a:rPr>
            </a:br>
            <a:r>
              <a:rPr lang="en-US" sz="2400" i="1" dirty="0" smtClean="0">
                <a:latin typeface="Big Caslon"/>
                <a:cs typeface="Big Caslon"/>
              </a:rPr>
              <a:t>					</a:t>
            </a:r>
            <a:r>
              <a:rPr lang="en-US" sz="1800" dirty="0" err="1" smtClean="0"/>
              <a:t>kwolf@u.washington.edu</a:t>
            </a:r>
            <a:r>
              <a:rPr lang="en-US" sz="2000" dirty="0"/>
              <a:t/>
            </a:r>
            <a:br>
              <a:rPr lang="en-US" sz="2000" dirty="0"/>
            </a:br>
            <a:r>
              <a:rPr lang="en-US" sz="2000" dirty="0" smtClean="0"/>
              <a:t>					</a:t>
            </a:r>
            <a:r>
              <a:rPr lang="en-US" sz="1800" dirty="0" smtClean="0"/>
              <a:t>December 2012</a:t>
            </a:r>
            <a:endParaRPr lang="en-US" sz="2400" dirty="0" smtClean="0"/>
          </a:p>
          <a:p>
            <a:pPr marL="0" indent="0">
              <a:buNone/>
            </a:pPr>
            <a:endParaRPr lang="en-US" dirty="0"/>
          </a:p>
        </p:txBody>
      </p:sp>
    </p:spTree>
    <p:extLst>
      <p:ext uri="{BB962C8B-B14F-4D97-AF65-F5344CB8AC3E}">
        <p14:creationId xmlns:p14="http://schemas.microsoft.com/office/powerpoint/2010/main" val="141006185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818" y="413821"/>
            <a:ext cx="7024744" cy="1143000"/>
          </a:xfrm>
        </p:spPr>
        <p:txBody>
          <a:bodyPr/>
          <a:lstStyle/>
          <a:p>
            <a:r>
              <a:rPr lang="en-US" dirty="0" smtClean="0"/>
              <a:t>Acknowledgements</a:t>
            </a:r>
            <a:endParaRPr lang="en-US" dirty="0"/>
          </a:p>
        </p:txBody>
      </p:sp>
      <p:sp>
        <p:nvSpPr>
          <p:cNvPr id="4" name="Date Placeholder 3"/>
          <p:cNvSpPr>
            <a:spLocks noGrp="1"/>
          </p:cNvSpPr>
          <p:nvPr>
            <p:ph type="dt" sz="half" idx="10"/>
          </p:nvPr>
        </p:nvSpPr>
        <p:spPr/>
        <p:txBody>
          <a:bodyPr/>
          <a:lstStyle/>
          <a:p>
            <a:r>
              <a:rPr lang="en-US" smtClean="0"/>
              <a:t>December 2012</a:t>
            </a:r>
            <a:endParaRPr lang="en-US"/>
          </a:p>
        </p:txBody>
      </p:sp>
      <p:sp>
        <p:nvSpPr>
          <p:cNvPr id="5" name="Slide Number Placeholder 4"/>
          <p:cNvSpPr>
            <a:spLocks noGrp="1"/>
          </p:cNvSpPr>
          <p:nvPr>
            <p:ph type="sldNum" sz="quarter" idx="12"/>
          </p:nvPr>
        </p:nvSpPr>
        <p:spPr/>
        <p:txBody>
          <a:bodyPr/>
          <a:lstStyle/>
          <a:p>
            <a:fld id="{8B37D5FE-740C-46F5-801A-FA5477D9711F}" type="slidenum">
              <a:rPr lang="en-US" smtClean="0"/>
              <a:pPr/>
              <a:t>10</a:t>
            </a:fld>
            <a:endParaRPr lang="en-US"/>
          </a:p>
        </p:txBody>
      </p:sp>
      <p:sp>
        <p:nvSpPr>
          <p:cNvPr id="6" name="Rectangle 2"/>
          <p:cNvSpPr txBox="1">
            <a:spLocks noChangeArrowheads="1"/>
          </p:cNvSpPr>
          <p:nvPr/>
        </p:nvSpPr>
        <p:spPr bwMode="auto">
          <a:xfrm>
            <a:off x="804331" y="4066097"/>
            <a:ext cx="7632702" cy="2453448"/>
          </a:xfrm>
          <a:prstGeom prst="rect">
            <a:avLst/>
          </a:prstGeom>
          <a:noFill/>
          <a:ln w="9525">
            <a:noFill/>
            <a:miter lim="800000"/>
            <a:headEnd/>
            <a:tailEnd/>
          </a:ln>
        </p:spPr>
        <p:txBody>
          <a:bodyPr>
            <a:prstTxWarp prst="textNoShape">
              <a:avLst/>
            </a:prstTxWarp>
          </a:bodyPr>
          <a:lstStyle/>
          <a:p>
            <a:pPr eaLnBrk="1" hangingPunct="1"/>
            <a:r>
              <a:rPr kumimoji="1" lang="en-US" sz="2400" dirty="0">
                <a:solidFill>
                  <a:schemeClr val="tx2"/>
                </a:solidFill>
              </a:rPr>
              <a:t>S</a:t>
            </a:r>
            <a:r>
              <a:rPr kumimoji="1" lang="en-US" sz="2400" dirty="0" smtClean="0">
                <a:solidFill>
                  <a:schemeClr val="tx2"/>
                </a:solidFill>
              </a:rPr>
              <a:t>ponsors</a:t>
            </a:r>
            <a:r>
              <a:rPr kumimoji="1" lang="en-US" sz="2400" dirty="0">
                <a:solidFill>
                  <a:schemeClr val="tx2"/>
                </a:solidFill>
              </a:rPr>
              <a:t>:</a:t>
            </a:r>
            <a:r>
              <a:rPr kumimoji="1" lang="en-US" sz="2400" b="1" dirty="0">
                <a:solidFill>
                  <a:schemeClr val="tx2"/>
                </a:solidFill>
              </a:rPr>
              <a:t> </a:t>
            </a:r>
          </a:p>
          <a:p>
            <a:pPr eaLnBrk="1" hangingPunct="1"/>
            <a:r>
              <a:rPr kumimoji="1" lang="en-US" sz="2400" b="1" dirty="0">
                <a:solidFill>
                  <a:schemeClr val="tx2"/>
                </a:solidFill>
              </a:rPr>
              <a:t>University of Washington</a:t>
            </a:r>
          </a:p>
          <a:p>
            <a:pPr eaLnBrk="1" hangingPunct="1"/>
            <a:r>
              <a:rPr kumimoji="1" lang="en-US" sz="2400" b="1" dirty="0">
                <a:solidFill>
                  <a:schemeClr val="tx2"/>
                </a:solidFill>
              </a:rPr>
              <a:t>USDA Forest </a:t>
            </a:r>
            <a:r>
              <a:rPr kumimoji="1" lang="en-US" sz="2400" b="1" dirty="0" smtClean="0">
                <a:solidFill>
                  <a:schemeClr val="tx2"/>
                </a:solidFill>
              </a:rPr>
              <a:t>Service </a:t>
            </a:r>
            <a:br>
              <a:rPr kumimoji="1" lang="en-US" sz="2400" b="1" dirty="0" smtClean="0">
                <a:solidFill>
                  <a:schemeClr val="tx2"/>
                </a:solidFill>
              </a:rPr>
            </a:br>
            <a:r>
              <a:rPr kumimoji="1" lang="en-US" sz="2400" b="1" dirty="0" err="1" smtClean="0">
                <a:solidFill>
                  <a:schemeClr val="tx2"/>
                </a:solidFill>
              </a:rPr>
              <a:t>Natl</a:t>
            </a:r>
            <a:r>
              <a:rPr kumimoji="1" lang="en-US" sz="2400" b="1" dirty="0" smtClean="0">
                <a:solidFill>
                  <a:schemeClr val="tx2"/>
                </a:solidFill>
              </a:rPr>
              <a:t> Urban &amp; Community Forestry Advisory Council</a:t>
            </a:r>
            <a:endParaRPr kumimoji="1" lang="en-US" sz="2400" b="1" dirty="0">
              <a:solidFill>
                <a:schemeClr val="tx2"/>
              </a:solidFill>
            </a:endParaRPr>
          </a:p>
          <a:p>
            <a:pPr eaLnBrk="1" hangingPunct="1"/>
            <a:r>
              <a:rPr kumimoji="1" lang="en-US" sz="2400" b="1" dirty="0">
                <a:solidFill>
                  <a:schemeClr val="tx2"/>
                </a:solidFill>
              </a:rPr>
              <a:t>NGO partners</a:t>
            </a:r>
            <a:endParaRPr kumimoji="1" lang="en-US" b="1" dirty="0">
              <a:solidFill>
                <a:schemeClr val="tx2"/>
              </a:solidFill>
            </a:endParaRPr>
          </a:p>
        </p:txBody>
      </p:sp>
      <p:pic>
        <p:nvPicPr>
          <p:cNvPr id="7" name="Picture 4" descr="Screen shot 2010-07-23 at 3.24.39 AM.png"/>
          <p:cNvPicPr>
            <a:picLocks noChangeAspect="1"/>
          </p:cNvPicPr>
          <p:nvPr/>
        </p:nvPicPr>
        <p:blipFill>
          <a:blip r:embed="rId3"/>
          <a:srcRect/>
          <a:stretch>
            <a:fillRect/>
          </a:stretch>
        </p:blipFill>
        <p:spPr bwMode="auto">
          <a:xfrm>
            <a:off x="846669" y="1662656"/>
            <a:ext cx="2624664" cy="2209298"/>
          </a:xfrm>
          <a:prstGeom prst="rect">
            <a:avLst/>
          </a:prstGeom>
          <a:noFill/>
          <a:ln w="9525">
            <a:noFill/>
            <a:miter lim="800000"/>
            <a:headEnd/>
            <a:tailEnd/>
          </a:ln>
        </p:spPr>
      </p:pic>
      <p:sp>
        <p:nvSpPr>
          <p:cNvPr id="8" name="Rectangle 2"/>
          <p:cNvSpPr txBox="1">
            <a:spLocks noChangeArrowheads="1"/>
          </p:cNvSpPr>
          <p:nvPr/>
        </p:nvSpPr>
        <p:spPr bwMode="auto">
          <a:xfrm>
            <a:off x="4754035" y="2645863"/>
            <a:ext cx="3810000" cy="1706033"/>
          </a:xfrm>
          <a:prstGeom prst="rect">
            <a:avLst/>
          </a:prstGeom>
          <a:noFill/>
          <a:ln w="9525">
            <a:noFill/>
            <a:miter lim="800000"/>
            <a:headEnd/>
            <a:tailEnd/>
          </a:ln>
        </p:spPr>
        <p:txBody>
          <a:bodyPr>
            <a:prstTxWarp prst="textNoShape">
              <a:avLst/>
            </a:prstTxWarp>
          </a:bodyPr>
          <a:lstStyle/>
          <a:p>
            <a:pPr eaLnBrk="1" hangingPunct="1"/>
            <a:r>
              <a:rPr kumimoji="1" lang="en-US" sz="2000" dirty="0">
                <a:solidFill>
                  <a:schemeClr val="tx2"/>
                </a:solidFill>
              </a:rPr>
              <a:t>T</a:t>
            </a:r>
            <a:r>
              <a:rPr kumimoji="1" lang="en-US" sz="2000" dirty="0" smtClean="0">
                <a:solidFill>
                  <a:schemeClr val="tx2"/>
                </a:solidFill>
              </a:rPr>
              <a:t>hanks to University of Washington students:</a:t>
            </a:r>
          </a:p>
          <a:p>
            <a:pPr eaLnBrk="1" hangingPunct="1"/>
            <a:r>
              <a:rPr kumimoji="1" lang="en-US" sz="2000" b="1" dirty="0" smtClean="0">
                <a:solidFill>
                  <a:schemeClr val="tx2"/>
                </a:solidFill>
              </a:rPr>
              <a:t>Katrina Flora, B.A.</a:t>
            </a:r>
          </a:p>
          <a:p>
            <a:pPr eaLnBrk="1" hangingPunct="1"/>
            <a:r>
              <a:rPr kumimoji="1" lang="en-US" sz="2000" b="1" dirty="0" smtClean="0">
                <a:solidFill>
                  <a:schemeClr val="tx2"/>
                </a:solidFill>
              </a:rPr>
              <a:t>Mary Ann </a:t>
            </a:r>
            <a:r>
              <a:rPr kumimoji="1" lang="en-US" sz="2000" b="1" dirty="0" err="1" smtClean="0">
                <a:solidFill>
                  <a:schemeClr val="tx2"/>
                </a:solidFill>
              </a:rPr>
              <a:t>Rozance</a:t>
            </a:r>
            <a:r>
              <a:rPr kumimoji="1" lang="en-US" sz="2000" b="1" dirty="0" smtClean="0">
                <a:solidFill>
                  <a:schemeClr val="tx2"/>
                </a:solidFill>
              </a:rPr>
              <a:t>, M.S.</a:t>
            </a:r>
            <a:endParaRPr kumimoji="1" lang="en-US" sz="2000" b="1" dirty="0">
              <a:solidFill>
                <a:schemeClr val="tx2"/>
              </a:solidFill>
            </a:endParaRPr>
          </a:p>
        </p:txBody>
      </p:sp>
      <p:sp>
        <p:nvSpPr>
          <p:cNvPr id="9" name="Rectangle 2"/>
          <p:cNvSpPr txBox="1">
            <a:spLocks noChangeArrowheads="1"/>
          </p:cNvSpPr>
          <p:nvPr/>
        </p:nvSpPr>
        <p:spPr bwMode="auto">
          <a:xfrm>
            <a:off x="4762508" y="1771680"/>
            <a:ext cx="2891375" cy="1706033"/>
          </a:xfrm>
          <a:prstGeom prst="rect">
            <a:avLst/>
          </a:prstGeom>
          <a:noFill/>
          <a:ln w="9525">
            <a:noFill/>
            <a:miter lim="800000"/>
            <a:headEnd/>
            <a:tailEnd/>
          </a:ln>
        </p:spPr>
        <p:txBody>
          <a:bodyPr>
            <a:prstTxWarp prst="textNoShape">
              <a:avLst/>
            </a:prstTxWarp>
          </a:bodyPr>
          <a:lstStyle/>
          <a:p>
            <a:pPr eaLnBrk="1" hangingPunct="1"/>
            <a:r>
              <a:rPr kumimoji="1" lang="en-US" sz="2000" dirty="0" smtClean="0">
                <a:solidFill>
                  <a:schemeClr val="tx2"/>
                </a:solidFill>
              </a:rPr>
              <a:t>Project Director:</a:t>
            </a:r>
          </a:p>
          <a:p>
            <a:pPr eaLnBrk="1" hangingPunct="1"/>
            <a:r>
              <a:rPr kumimoji="1" lang="en-US" sz="2000" b="1" dirty="0" smtClean="0">
                <a:solidFill>
                  <a:schemeClr val="tx2"/>
                </a:solidFill>
              </a:rPr>
              <a:t>Kathleen Wolf, Ph.D.</a:t>
            </a:r>
          </a:p>
        </p:txBody>
      </p:sp>
    </p:spTree>
    <p:extLst>
      <p:ext uri="{BB962C8B-B14F-4D97-AF65-F5344CB8AC3E}">
        <p14:creationId xmlns:p14="http://schemas.microsoft.com/office/powerpoint/2010/main" val="490328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lstStyle/>
          <a:p>
            <a:pPr algn="l"/>
            <a:r>
              <a:rPr lang="en-US" sz="3200" dirty="0" smtClean="0">
                <a:solidFill>
                  <a:schemeClr val="bg1"/>
                </a:solidFill>
              </a:rPr>
              <a:t>back to ….</a:t>
            </a:r>
            <a:r>
              <a:rPr lang="en-US" dirty="0" smtClean="0">
                <a:solidFill>
                  <a:schemeClr val="bg1"/>
                </a:solidFill>
              </a:rPr>
              <a:t> </a:t>
            </a:r>
            <a:r>
              <a:rPr lang="en-US" dirty="0" smtClean="0">
                <a:solidFill>
                  <a:schemeClr val="bg1"/>
                </a:solidFill>
              </a:rPr>
              <a:t>Local Economics</a:t>
            </a:r>
            <a:endParaRPr lang="en-US" dirty="0">
              <a:solidFill>
                <a:schemeClr val="bg1"/>
              </a:solidFill>
            </a:endParaRPr>
          </a:p>
        </p:txBody>
      </p:sp>
      <p:sp>
        <p:nvSpPr>
          <p:cNvPr id="106499" name="Rectangle 3"/>
          <p:cNvSpPr>
            <a:spLocks noGrp="1" noChangeArrowheads="1"/>
          </p:cNvSpPr>
          <p:nvPr>
            <p:ph idx="1"/>
          </p:nvPr>
        </p:nvSpPr>
        <p:spPr>
          <a:xfrm>
            <a:off x="395288" y="5142850"/>
            <a:ext cx="8977462" cy="1270096"/>
          </a:xfrm>
        </p:spPr>
        <p:txBody>
          <a:bodyPr/>
          <a:lstStyle/>
          <a:p>
            <a:pPr marL="0" indent="0">
              <a:buNone/>
            </a:pPr>
            <a:r>
              <a:rPr lang="en-US" sz="2800" dirty="0" smtClean="0"/>
              <a:t>quality canopy cover &amp; landscape are tied to </a:t>
            </a:r>
            <a:br>
              <a:rPr lang="en-US" sz="2800" dirty="0" smtClean="0"/>
            </a:br>
            <a:r>
              <a:rPr lang="en-US" sz="2800" dirty="0" smtClean="0"/>
              <a:t>higher economic values in communities . . . . . </a:t>
            </a:r>
            <a:endParaRPr lang="en-US" sz="2800" dirty="0"/>
          </a:p>
        </p:txBody>
      </p:sp>
      <p:pic>
        <p:nvPicPr>
          <p:cNvPr id="2" name="Picture 1" descr="Econ_rsdntl stree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4758" y="1682075"/>
            <a:ext cx="3643028" cy="3087466"/>
          </a:xfrm>
          <a:prstGeom prst="rect">
            <a:avLst/>
          </a:prstGeom>
        </p:spPr>
      </p:pic>
      <p:pic>
        <p:nvPicPr>
          <p:cNvPr id="3" name="Picture 2" descr="Econ_Arlington VA plaz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66" y="1682075"/>
            <a:ext cx="2145148" cy="3062199"/>
          </a:xfrm>
          <a:prstGeom prst="rect">
            <a:avLst/>
          </a:prstGeom>
        </p:spPr>
      </p:pic>
      <p:pic>
        <p:nvPicPr>
          <p:cNvPr id="4" name="Picture 3" descr="Econ_BrisbaneBizTrees.jpg"/>
          <p:cNvPicPr>
            <a:picLocks noChangeAspect="1"/>
          </p:cNvPicPr>
          <p:nvPr/>
        </p:nvPicPr>
        <p:blipFill rotWithShape="1">
          <a:blip r:embed="rId4">
            <a:extLst>
              <a:ext uri="{28A0092B-C50C-407E-A947-70E740481C1C}">
                <a14:useLocalDpi xmlns:a14="http://schemas.microsoft.com/office/drawing/2010/main" val="0"/>
              </a:ext>
            </a:extLst>
          </a:blip>
          <a:srcRect l="14141" b="4190"/>
          <a:stretch/>
        </p:blipFill>
        <p:spPr>
          <a:xfrm>
            <a:off x="6578267" y="1682075"/>
            <a:ext cx="2310865" cy="3062199"/>
          </a:xfrm>
          <a:prstGeom prst="rect">
            <a:avLst/>
          </a:prstGeom>
        </p:spPr>
      </p:pic>
    </p:spTree>
    <p:extLst>
      <p:ext uri="{BB962C8B-B14F-4D97-AF65-F5344CB8AC3E}">
        <p14:creationId xmlns:p14="http://schemas.microsoft.com/office/powerpoint/2010/main" val="278041042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19454"/>
            <a:ext cx="7024744" cy="742140"/>
          </a:xfrm>
        </p:spPr>
        <p:txBody>
          <a:bodyPr>
            <a:normAutofit fontScale="90000"/>
          </a:bodyPr>
          <a:lstStyle/>
          <a:p>
            <a:r>
              <a:rPr lang="en-US" sz="3100" dirty="0" smtClean="0"/>
              <a:t>research highlights</a:t>
            </a:r>
            <a:br>
              <a:rPr lang="en-US" sz="3100" dirty="0" smtClean="0"/>
            </a:br>
            <a:r>
              <a:rPr lang="en-US" dirty="0" smtClean="0"/>
              <a:t>Residential &amp; Homes</a:t>
            </a:r>
            <a:endParaRPr lang="en-US" dirty="0"/>
          </a:p>
        </p:txBody>
      </p:sp>
      <p:sp>
        <p:nvSpPr>
          <p:cNvPr id="3" name="Content Placeholder 2"/>
          <p:cNvSpPr>
            <a:spLocks noGrp="1"/>
          </p:cNvSpPr>
          <p:nvPr>
            <p:ph idx="1"/>
          </p:nvPr>
        </p:nvSpPr>
        <p:spPr>
          <a:xfrm>
            <a:off x="960224" y="1561594"/>
            <a:ext cx="7262612" cy="4622318"/>
          </a:xfrm>
        </p:spPr>
        <p:txBody>
          <a:bodyPr>
            <a:normAutofit fontScale="85000" lnSpcReduction="10000"/>
          </a:bodyPr>
          <a:lstStyle/>
          <a:p>
            <a:r>
              <a:rPr lang="en-US" dirty="0" smtClean="0"/>
              <a:t>Having larger </a:t>
            </a:r>
            <a:r>
              <a:rPr lang="en-US" dirty="0"/>
              <a:t>trees in yards </a:t>
            </a:r>
            <a:r>
              <a:rPr lang="en-US" dirty="0" smtClean="0"/>
              <a:t/>
            </a:r>
            <a:br>
              <a:rPr lang="en-US" dirty="0" smtClean="0"/>
            </a:br>
            <a:r>
              <a:rPr lang="en-US" dirty="0" smtClean="0"/>
              <a:t>&amp; </a:t>
            </a:r>
            <a:r>
              <a:rPr lang="en-US" dirty="0"/>
              <a:t>as street trees can add </a:t>
            </a:r>
            <a:r>
              <a:rPr lang="en-US" dirty="0" smtClean="0"/>
              <a:t/>
            </a:r>
            <a:br>
              <a:rPr lang="en-US" dirty="0" smtClean="0"/>
            </a:br>
            <a:r>
              <a:rPr lang="en-US" dirty="0" smtClean="0"/>
              <a:t>from 3</a:t>
            </a:r>
            <a:r>
              <a:rPr lang="en-US" dirty="0"/>
              <a:t>-</a:t>
            </a:r>
            <a:r>
              <a:rPr lang="en-US" dirty="0" smtClean="0"/>
              <a:t>15</a:t>
            </a:r>
            <a:r>
              <a:rPr lang="en-US" dirty="0"/>
              <a:t>% to home values </a:t>
            </a:r>
            <a:r>
              <a:rPr lang="en-US" dirty="0" smtClean="0"/>
              <a:t/>
            </a:r>
            <a:br>
              <a:rPr lang="en-US" dirty="0" smtClean="0"/>
            </a:br>
            <a:r>
              <a:rPr lang="en-US" dirty="0" smtClean="0"/>
              <a:t>in </a:t>
            </a:r>
            <a:r>
              <a:rPr lang="en-US" dirty="0"/>
              <a:t>neighborhoods. </a:t>
            </a:r>
            <a:r>
              <a:rPr lang="en-US" sz="1900" dirty="0" smtClean="0"/>
              <a:t>Wolf</a:t>
            </a:r>
            <a:r>
              <a:rPr lang="en-US" sz="1900" dirty="0"/>
              <a:t>, 2007, </a:t>
            </a:r>
            <a:r>
              <a:rPr lang="en-US" sz="1900" dirty="0" smtClean="0"/>
              <a:t/>
            </a:r>
            <a:br>
              <a:rPr lang="en-US" sz="1900" dirty="0" smtClean="0"/>
            </a:br>
            <a:r>
              <a:rPr lang="en-US" sz="1900" dirty="0" smtClean="0"/>
              <a:t>Arborist News</a:t>
            </a:r>
            <a:endParaRPr lang="en-US" sz="1900" dirty="0"/>
          </a:p>
          <a:p>
            <a:r>
              <a:rPr lang="en-US" dirty="0" smtClean="0"/>
              <a:t>Average market effect of street trees on all house values across Portland, OR </a:t>
            </a:r>
            <a:r>
              <a:rPr lang="en-US" sz="1900" dirty="0" smtClean="0"/>
              <a:t>(population 590,000) Donovan </a:t>
            </a:r>
            <a:r>
              <a:rPr lang="en-US" sz="1900" dirty="0"/>
              <a:t>and </a:t>
            </a:r>
            <a:r>
              <a:rPr lang="en-US" sz="1900" dirty="0" err="1"/>
              <a:t>Butry</a:t>
            </a:r>
            <a:r>
              <a:rPr lang="en-US" sz="1900" dirty="0"/>
              <a:t>, 2010, Landscape and Urban Planning</a:t>
            </a:r>
            <a:r>
              <a:rPr lang="en-US" sz="1900" dirty="0" smtClean="0"/>
              <a:t> </a:t>
            </a:r>
          </a:p>
          <a:p>
            <a:pPr lvl="1"/>
            <a:r>
              <a:rPr lang="en-US" sz="2600" dirty="0" smtClean="0"/>
              <a:t>= total </a:t>
            </a:r>
            <a:r>
              <a:rPr lang="en-US" sz="2600" dirty="0"/>
              <a:t>value of $1.35 </a:t>
            </a:r>
            <a:r>
              <a:rPr lang="en-US" sz="2600" dirty="0" smtClean="0"/>
              <a:t>billion</a:t>
            </a:r>
          </a:p>
          <a:p>
            <a:pPr lvl="1"/>
            <a:r>
              <a:rPr lang="en-US" sz="2600" dirty="0" smtClean="0"/>
              <a:t> </a:t>
            </a:r>
            <a:r>
              <a:rPr lang="en-US" sz="2600" dirty="0"/>
              <a:t>potentially increasing </a:t>
            </a:r>
            <a:r>
              <a:rPr lang="en-US" sz="2600" dirty="0" smtClean="0"/>
              <a:t>city’s annual </a:t>
            </a:r>
            <a:r>
              <a:rPr lang="en-US" sz="2600" dirty="0"/>
              <a:t>property tax revenues $15.3 </a:t>
            </a:r>
            <a:r>
              <a:rPr lang="en-US" sz="2600" dirty="0" smtClean="0"/>
              <a:t>million</a:t>
            </a:r>
            <a:endParaRPr lang="en-US" sz="2600" dirty="0"/>
          </a:p>
          <a:p>
            <a:pPr lvl="1"/>
            <a:endParaRPr lang="en-US" sz="2600" dirty="0" smtClean="0"/>
          </a:p>
          <a:p>
            <a:endParaRPr lang="en-US" dirty="0"/>
          </a:p>
        </p:txBody>
      </p:sp>
      <p:sp>
        <p:nvSpPr>
          <p:cNvPr id="4" name="Date Placeholder 3"/>
          <p:cNvSpPr>
            <a:spLocks noGrp="1"/>
          </p:cNvSpPr>
          <p:nvPr>
            <p:ph type="dt" sz="half" idx="10"/>
          </p:nvPr>
        </p:nvSpPr>
        <p:spPr/>
        <p:txBody>
          <a:bodyPr/>
          <a:lstStyle/>
          <a:p>
            <a:r>
              <a:rPr lang="en-US" smtClean="0"/>
              <a:t>December 2012</a:t>
            </a:r>
            <a:endParaRPr lang="en-US"/>
          </a:p>
        </p:txBody>
      </p:sp>
      <p:sp>
        <p:nvSpPr>
          <p:cNvPr id="5" name="Slide Number Placeholder 4"/>
          <p:cNvSpPr>
            <a:spLocks noGrp="1"/>
          </p:cNvSpPr>
          <p:nvPr>
            <p:ph type="sldNum" sz="quarter" idx="12"/>
          </p:nvPr>
        </p:nvSpPr>
        <p:spPr/>
        <p:txBody>
          <a:bodyPr/>
          <a:lstStyle/>
          <a:p>
            <a:fld id="{8B37D5FE-740C-46F5-801A-FA5477D9711F}" type="slidenum">
              <a:rPr lang="en-US" smtClean="0"/>
              <a:pPr/>
              <a:t>12</a:t>
            </a:fld>
            <a:endParaRPr lang="en-US"/>
          </a:p>
        </p:txBody>
      </p:sp>
      <p:pic>
        <p:nvPicPr>
          <p:cNvPr id="7" name="Picture 6" descr="Econ_rsdntl street.jpg"/>
          <p:cNvPicPr>
            <a:picLocks noChangeAspect="1"/>
          </p:cNvPicPr>
          <p:nvPr/>
        </p:nvPicPr>
        <p:blipFill rotWithShape="1">
          <a:blip r:embed="rId3">
            <a:extLst>
              <a:ext uri="{28A0092B-C50C-407E-A947-70E740481C1C}">
                <a14:useLocalDpi xmlns:a14="http://schemas.microsoft.com/office/drawing/2010/main" val="0"/>
              </a:ext>
            </a:extLst>
          </a:blip>
          <a:srcRect l="37715" t="-1" r="-1" b="16233"/>
          <a:stretch/>
        </p:blipFill>
        <p:spPr>
          <a:xfrm>
            <a:off x="5953748" y="911691"/>
            <a:ext cx="2269087" cy="25862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94349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137" y="777812"/>
            <a:ext cx="7024744" cy="742140"/>
          </a:xfrm>
        </p:spPr>
        <p:txBody>
          <a:bodyPr>
            <a:normAutofit fontScale="90000"/>
          </a:bodyPr>
          <a:lstStyle/>
          <a:p>
            <a:r>
              <a:rPr lang="en-US" sz="3100" dirty="0" smtClean="0"/>
              <a:t>research highlights</a:t>
            </a:r>
            <a:br>
              <a:rPr lang="en-US" sz="3100" dirty="0" smtClean="0"/>
            </a:br>
            <a:r>
              <a:rPr lang="en-US" dirty="0" smtClean="0"/>
              <a:t>Homes Near Parks</a:t>
            </a:r>
            <a:endParaRPr lang="en-US" dirty="0"/>
          </a:p>
        </p:txBody>
      </p:sp>
      <p:sp>
        <p:nvSpPr>
          <p:cNvPr id="3" name="Content Placeholder 2"/>
          <p:cNvSpPr>
            <a:spLocks noGrp="1"/>
          </p:cNvSpPr>
          <p:nvPr>
            <p:ph idx="1"/>
          </p:nvPr>
        </p:nvSpPr>
        <p:spPr>
          <a:xfrm>
            <a:off x="772871" y="1624057"/>
            <a:ext cx="7262612" cy="4622318"/>
          </a:xfrm>
        </p:spPr>
        <p:txBody>
          <a:bodyPr>
            <a:normAutofit fontScale="92500" lnSpcReduction="10000"/>
          </a:bodyPr>
          <a:lstStyle/>
          <a:p>
            <a:r>
              <a:rPr lang="en-US" dirty="0"/>
              <a:t>Homes </a:t>
            </a:r>
            <a:r>
              <a:rPr lang="en-US" dirty="0" smtClean="0"/>
              <a:t>adjacent to </a:t>
            </a:r>
            <a:r>
              <a:rPr lang="en-US" dirty="0"/>
              <a:t>naturalistic </a:t>
            </a:r>
            <a:r>
              <a:rPr lang="en-US" dirty="0" smtClean="0"/>
              <a:t>parks &amp; </a:t>
            </a:r>
            <a:r>
              <a:rPr lang="en-US" dirty="0"/>
              <a:t>open </a:t>
            </a:r>
            <a:r>
              <a:rPr lang="en-US" dirty="0" smtClean="0"/>
              <a:t>spaces </a:t>
            </a:r>
            <a:r>
              <a:rPr lang="en-US" dirty="0"/>
              <a:t>are valued </a:t>
            </a:r>
            <a:r>
              <a:rPr lang="en-US" dirty="0" smtClean="0"/>
              <a:t>8</a:t>
            </a:r>
            <a:r>
              <a:rPr lang="en-US" dirty="0"/>
              <a:t>-20% higher </a:t>
            </a:r>
            <a:r>
              <a:rPr lang="en-US" dirty="0" smtClean="0"/>
              <a:t/>
            </a:r>
            <a:br>
              <a:rPr lang="en-US" dirty="0" smtClean="0"/>
            </a:br>
            <a:r>
              <a:rPr lang="en-US" dirty="0" smtClean="0"/>
              <a:t>than similar properties</a:t>
            </a:r>
          </a:p>
          <a:p>
            <a:r>
              <a:rPr lang="en-US" dirty="0"/>
              <a:t>P</a:t>
            </a:r>
            <a:r>
              <a:rPr lang="en-US" dirty="0" smtClean="0"/>
              <a:t>ositive </a:t>
            </a:r>
            <a:r>
              <a:rPr lang="en-US" dirty="0"/>
              <a:t>price </a:t>
            </a:r>
            <a:r>
              <a:rPr lang="en-US" dirty="0" smtClean="0"/>
              <a:t/>
            </a:r>
            <a:br>
              <a:rPr lang="en-US" dirty="0" smtClean="0"/>
            </a:br>
            <a:r>
              <a:rPr lang="en-US" dirty="0" smtClean="0"/>
              <a:t>effect declines </a:t>
            </a:r>
            <a:br>
              <a:rPr lang="en-US" dirty="0" smtClean="0"/>
            </a:br>
            <a:r>
              <a:rPr lang="en-US" dirty="0" smtClean="0"/>
              <a:t>to </a:t>
            </a:r>
            <a:r>
              <a:rPr lang="en-US" dirty="0"/>
              <a:t>near zero about </a:t>
            </a:r>
            <a:r>
              <a:rPr lang="en-US" dirty="0" smtClean="0"/>
              <a:t/>
            </a:r>
            <a:br>
              <a:rPr lang="en-US" dirty="0" smtClean="0"/>
            </a:br>
            <a:r>
              <a:rPr lang="en-US" dirty="0" smtClean="0"/>
              <a:t>½ </a:t>
            </a:r>
            <a:r>
              <a:rPr lang="en-US" dirty="0"/>
              <a:t>mile </a:t>
            </a:r>
            <a:r>
              <a:rPr lang="en-US" dirty="0" smtClean="0"/>
              <a:t>away</a:t>
            </a:r>
            <a:br>
              <a:rPr lang="en-US" dirty="0" smtClean="0"/>
            </a:br>
            <a:r>
              <a:rPr lang="en-US" dirty="0"/>
              <a:t/>
            </a:r>
            <a:br>
              <a:rPr lang="en-US" dirty="0"/>
            </a:br>
            <a:r>
              <a:rPr lang="en-US" sz="1800" dirty="0" smtClean="0"/>
              <a:t>Crompton</a:t>
            </a:r>
            <a:r>
              <a:rPr lang="en-US" sz="1800" dirty="0"/>
              <a:t>, 2001, </a:t>
            </a:r>
            <a:r>
              <a:rPr lang="en-US" sz="1800" dirty="0" smtClean="0"/>
              <a:t/>
            </a:r>
            <a:br>
              <a:rPr lang="en-US" sz="1800" dirty="0" smtClean="0"/>
            </a:br>
            <a:r>
              <a:rPr lang="en-US" sz="1800" dirty="0" smtClean="0"/>
              <a:t>PAS </a:t>
            </a:r>
            <a:r>
              <a:rPr lang="en-US" sz="1800" dirty="0"/>
              <a:t>Report </a:t>
            </a:r>
            <a:r>
              <a:rPr lang="en-US" sz="1800" dirty="0" smtClean="0"/>
              <a:t>502</a:t>
            </a:r>
            <a:endParaRPr lang="en-US" dirty="0"/>
          </a:p>
        </p:txBody>
      </p:sp>
      <p:sp>
        <p:nvSpPr>
          <p:cNvPr id="4" name="Date Placeholder 3"/>
          <p:cNvSpPr>
            <a:spLocks noGrp="1"/>
          </p:cNvSpPr>
          <p:nvPr>
            <p:ph type="dt" sz="half" idx="10"/>
          </p:nvPr>
        </p:nvSpPr>
        <p:spPr/>
        <p:txBody>
          <a:bodyPr/>
          <a:lstStyle/>
          <a:p>
            <a:r>
              <a:rPr lang="en-US" smtClean="0"/>
              <a:t>December 2012</a:t>
            </a:r>
            <a:endParaRPr lang="en-US"/>
          </a:p>
        </p:txBody>
      </p:sp>
      <p:sp>
        <p:nvSpPr>
          <p:cNvPr id="5" name="Slide Number Placeholder 4"/>
          <p:cNvSpPr>
            <a:spLocks noGrp="1"/>
          </p:cNvSpPr>
          <p:nvPr>
            <p:ph type="sldNum" sz="quarter" idx="12"/>
          </p:nvPr>
        </p:nvSpPr>
        <p:spPr/>
        <p:txBody>
          <a:bodyPr/>
          <a:lstStyle/>
          <a:p>
            <a:fld id="{8B37D5FE-740C-46F5-801A-FA5477D9711F}" type="slidenum">
              <a:rPr lang="en-US" smtClean="0"/>
              <a:pPr/>
              <a:t>13</a:t>
            </a:fld>
            <a:endParaRPr lang="en-US"/>
          </a:p>
        </p:txBody>
      </p:sp>
      <p:pic>
        <p:nvPicPr>
          <p:cNvPr id="6" name="Picture 5" descr="alapocas-run.jpg"/>
          <p:cNvPicPr>
            <a:picLocks noChangeAspect="1"/>
          </p:cNvPicPr>
          <p:nvPr/>
        </p:nvPicPr>
        <p:blipFill rotWithShape="1">
          <a:blip r:embed="rId3">
            <a:extLst>
              <a:ext uri="{28A0092B-C50C-407E-A947-70E740481C1C}">
                <a14:useLocalDpi xmlns:a14="http://schemas.microsoft.com/office/drawing/2010/main" val="0"/>
              </a:ext>
            </a:extLst>
          </a:blip>
          <a:srcRect l="31322" r="12466"/>
          <a:stretch/>
        </p:blipFill>
        <p:spPr>
          <a:xfrm>
            <a:off x="4801948" y="3176425"/>
            <a:ext cx="3412013" cy="29450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23039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19454"/>
            <a:ext cx="7024744" cy="742140"/>
          </a:xfrm>
        </p:spPr>
        <p:txBody>
          <a:bodyPr>
            <a:normAutofit fontScale="90000"/>
          </a:bodyPr>
          <a:lstStyle/>
          <a:p>
            <a:r>
              <a:rPr lang="en-US" sz="3100" dirty="0" smtClean="0"/>
              <a:t>research highlights</a:t>
            </a:r>
            <a:br>
              <a:rPr lang="en-US" sz="3100" dirty="0" smtClean="0"/>
            </a:br>
            <a:r>
              <a:rPr lang="en-US" dirty="0" smtClean="0"/>
              <a:t>Retail &amp; Shoppers</a:t>
            </a:r>
            <a:endParaRPr lang="en-US" dirty="0"/>
          </a:p>
        </p:txBody>
      </p:sp>
      <p:sp>
        <p:nvSpPr>
          <p:cNvPr id="3" name="Content Placeholder 2"/>
          <p:cNvSpPr>
            <a:spLocks noGrp="1"/>
          </p:cNvSpPr>
          <p:nvPr>
            <p:ph idx="1"/>
          </p:nvPr>
        </p:nvSpPr>
        <p:spPr>
          <a:xfrm>
            <a:off x="960224" y="1686520"/>
            <a:ext cx="7262612" cy="4622318"/>
          </a:xfrm>
        </p:spPr>
        <p:txBody>
          <a:bodyPr>
            <a:normAutofit fontScale="85000" lnSpcReduction="10000"/>
          </a:bodyPr>
          <a:lstStyle/>
          <a:p>
            <a:r>
              <a:rPr lang="en-US" dirty="0"/>
              <a:t>Shoppers claim </a:t>
            </a:r>
            <a:r>
              <a:rPr lang="en-US" dirty="0" smtClean="0"/>
              <a:t>to spend </a:t>
            </a:r>
            <a:br>
              <a:rPr lang="en-US" dirty="0" smtClean="0"/>
            </a:br>
            <a:r>
              <a:rPr lang="en-US" dirty="0" smtClean="0"/>
              <a:t>9-12</a:t>
            </a:r>
            <a:r>
              <a:rPr lang="en-US" dirty="0"/>
              <a:t>% more for goods </a:t>
            </a:r>
            <a:r>
              <a:rPr lang="en-US" dirty="0" smtClean="0"/>
              <a:t/>
            </a:r>
            <a:br>
              <a:rPr lang="en-US" dirty="0" smtClean="0"/>
            </a:br>
            <a:r>
              <a:rPr lang="en-US" dirty="0" smtClean="0"/>
              <a:t>&amp; </a:t>
            </a:r>
            <a:r>
              <a:rPr lang="en-US" dirty="0"/>
              <a:t>services in central </a:t>
            </a:r>
            <a:r>
              <a:rPr lang="en-US" dirty="0" smtClean="0"/>
              <a:t>business</a:t>
            </a:r>
            <a:br>
              <a:rPr lang="en-US" dirty="0" smtClean="0"/>
            </a:br>
            <a:r>
              <a:rPr lang="en-US" dirty="0" smtClean="0"/>
              <a:t>districts </a:t>
            </a:r>
            <a:r>
              <a:rPr lang="en-US" dirty="0"/>
              <a:t>having high quality </a:t>
            </a:r>
            <a:r>
              <a:rPr lang="en-US" dirty="0" smtClean="0"/>
              <a:t/>
            </a:r>
            <a:br>
              <a:rPr lang="en-US" dirty="0" smtClean="0"/>
            </a:br>
            <a:r>
              <a:rPr lang="en-US" dirty="0" smtClean="0"/>
              <a:t>tree </a:t>
            </a:r>
            <a:r>
              <a:rPr lang="en-US" dirty="0"/>
              <a:t>canopy. </a:t>
            </a:r>
            <a:r>
              <a:rPr lang="en-US" sz="1900" dirty="0" smtClean="0"/>
              <a:t>Wolf</a:t>
            </a:r>
            <a:r>
              <a:rPr lang="en-US" sz="1900" dirty="0"/>
              <a:t>, 2005, </a:t>
            </a:r>
            <a:r>
              <a:rPr lang="en-US" sz="1900" dirty="0" smtClean="0"/>
              <a:t>Journal </a:t>
            </a:r>
            <a:br>
              <a:rPr lang="en-US" sz="1900" dirty="0" smtClean="0"/>
            </a:br>
            <a:r>
              <a:rPr lang="en-US" sz="1900" dirty="0" smtClean="0"/>
              <a:t>of Forestry</a:t>
            </a:r>
            <a:endParaRPr lang="en-US" sz="1900" dirty="0"/>
          </a:p>
          <a:p>
            <a:r>
              <a:rPr lang="en-US" dirty="0" smtClean="0"/>
              <a:t>CBDs with high quality trees? Shoppers claim they </a:t>
            </a:r>
            <a:r>
              <a:rPr lang="en-US" dirty="0"/>
              <a:t>will travel greater </a:t>
            </a:r>
            <a:r>
              <a:rPr lang="en-US" dirty="0" smtClean="0"/>
              <a:t>distance, for a </a:t>
            </a:r>
            <a:r>
              <a:rPr lang="en-US" dirty="0"/>
              <a:t>longer </a:t>
            </a:r>
            <a:r>
              <a:rPr lang="en-US" dirty="0" smtClean="0"/>
              <a:t>time &amp; </a:t>
            </a:r>
            <a:r>
              <a:rPr lang="en-US" dirty="0"/>
              <a:t>spend more time </a:t>
            </a:r>
            <a:r>
              <a:rPr lang="en-US" dirty="0" smtClean="0"/>
              <a:t>once arriving </a:t>
            </a:r>
            <a:r>
              <a:rPr lang="en-US" sz="1800" dirty="0" smtClean="0"/>
              <a:t>Wolf</a:t>
            </a:r>
            <a:r>
              <a:rPr lang="en-US" sz="1800" dirty="0"/>
              <a:t>, 2005, Journal of Forestry; Wolf, 2003, Journal of </a:t>
            </a:r>
            <a:r>
              <a:rPr lang="en-US" sz="1800" dirty="0" smtClean="0"/>
              <a:t>Arboriculture</a:t>
            </a:r>
            <a:endParaRPr lang="en-US" sz="1800" dirty="0" smtClean="0"/>
          </a:p>
          <a:p>
            <a:endParaRPr lang="en-US" dirty="0"/>
          </a:p>
        </p:txBody>
      </p:sp>
      <p:sp>
        <p:nvSpPr>
          <p:cNvPr id="4" name="Date Placeholder 3"/>
          <p:cNvSpPr>
            <a:spLocks noGrp="1"/>
          </p:cNvSpPr>
          <p:nvPr>
            <p:ph type="dt" sz="half" idx="10"/>
          </p:nvPr>
        </p:nvSpPr>
        <p:spPr/>
        <p:txBody>
          <a:bodyPr/>
          <a:lstStyle/>
          <a:p>
            <a:r>
              <a:rPr lang="en-US" smtClean="0"/>
              <a:t>December 2012</a:t>
            </a:r>
            <a:endParaRPr lang="en-US"/>
          </a:p>
        </p:txBody>
      </p:sp>
      <p:sp>
        <p:nvSpPr>
          <p:cNvPr id="5" name="Slide Number Placeholder 4"/>
          <p:cNvSpPr>
            <a:spLocks noGrp="1"/>
          </p:cNvSpPr>
          <p:nvPr>
            <p:ph type="sldNum" sz="quarter" idx="12"/>
          </p:nvPr>
        </p:nvSpPr>
        <p:spPr/>
        <p:txBody>
          <a:bodyPr/>
          <a:lstStyle/>
          <a:p>
            <a:fld id="{8B37D5FE-740C-46F5-801A-FA5477D9711F}" type="slidenum">
              <a:rPr lang="en-US" smtClean="0"/>
              <a:pPr/>
              <a:t>14</a:t>
            </a:fld>
            <a:endParaRPr lang="en-US"/>
          </a:p>
        </p:txBody>
      </p:sp>
      <p:pic>
        <p:nvPicPr>
          <p:cNvPr id="6" name="Picture 5" descr="Econ_BrisbaneBizTrees.jpg"/>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4141" b="4190"/>
          <a:stretch/>
        </p:blipFill>
        <p:spPr>
          <a:xfrm>
            <a:off x="5911971" y="890870"/>
            <a:ext cx="2310865" cy="30621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55617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lstStyle/>
          <a:p>
            <a:pPr algn="l"/>
            <a:r>
              <a:rPr lang="en-US" dirty="0" smtClean="0">
                <a:solidFill>
                  <a:schemeClr val="bg1"/>
                </a:solidFill>
              </a:rPr>
              <a:t>Conclusion</a:t>
            </a:r>
            <a:endParaRPr lang="en-US" dirty="0">
              <a:solidFill>
                <a:schemeClr val="bg1"/>
              </a:solidFill>
            </a:endParaRPr>
          </a:p>
        </p:txBody>
      </p:sp>
      <p:sp>
        <p:nvSpPr>
          <p:cNvPr id="106499" name="Rectangle 3"/>
          <p:cNvSpPr>
            <a:spLocks noGrp="1" noChangeArrowheads="1"/>
          </p:cNvSpPr>
          <p:nvPr>
            <p:ph idx="1"/>
          </p:nvPr>
        </p:nvSpPr>
        <p:spPr>
          <a:xfrm>
            <a:off x="457200" y="1689220"/>
            <a:ext cx="8229600" cy="4525962"/>
          </a:xfrm>
        </p:spPr>
        <p:txBody>
          <a:bodyPr/>
          <a:lstStyle/>
          <a:p>
            <a:r>
              <a:rPr lang="en-US" dirty="0" smtClean="0"/>
              <a:t>City trees &amp; urban greening provide many intangible services &amp; benefits</a:t>
            </a:r>
          </a:p>
          <a:p>
            <a:r>
              <a:rPr lang="en-US" dirty="0" smtClean="0"/>
              <a:t>Quality outdoor environments are part of livable cities</a:t>
            </a:r>
          </a:p>
          <a:p>
            <a:r>
              <a:rPr lang="en-US" dirty="0" smtClean="0"/>
              <a:t>The economic values of parks, trees, and gardens are measurable</a:t>
            </a:r>
          </a:p>
          <a:p>
            <a:r>
              <a:rPr lang="en-US" dirty="0" smtClean="0"/>
              <a:t>Planting, m</a:t>
            </a:r>
            <a:r>
              <a:rPr lang="en-US" dirty="0" smtClean="0"/>
              <a:t>anagement &amp; stewardship are good </a:t>
            </a:r>
            <a:r>
              <a:rPr lang="en-US" dirty="0" smtClean="0"/>
              <a:t>public investments</a:t>
            </a:r>
            <a:endParaRPr lang="en-US" dirty="0"/>
          </a:p>
        </p:txBody>
      </p:sp>
    </p:spTree>
    <p:extLst>
      <p:ext uri="{BB962C8B-B14F-4D97-AF65-F5344CB8AC3E}">
        <p14:creationId xmlns:p14="http://schemas.microsoft.com/office/powerpoint/2010/main" val="258997591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20" y="329153"/>
            <a:ext cx="7024744" cy="1143000"/>
          </a:xfrm>
        </p:spPr>
        <p:txBody>
          <a:bodyPr>
            <a:normAutofit/>
          </a:bodyPr>
          <a:lstStyle/>
          <a:p>
            <a:r>
              <a:rPr lang="en-US" sz="3600" dirty="0" smtClean="0"/>
              <a:t>For more information:</a:t>
            </a:r>
            <a:endParaRPr lang="en-US" sz="3600" dirty="0"/>
          </a:p>
        </p:txBody>
      </p:sp>
      <p:sp>
        <p:nvSpPr>
          <p:cNvPr id="4" name="Date Placeholder 3"/>
          <p:cNvSpPr>
            <a:spLocks noGrp="1"/>
          </p:cNvSpPr>
          <p:nvPr>
            <p:ph type="dt" sz="half" idx="10"/>
          </p:nvPr>
        </p:nvSpPr>
        <p:spPr>
          <a:xfrm>
            <a:off x="6553200" y="6413709"/>
            <a:ext cx="2133600" cy="365125"/>
          </a:xfrm>
        </p:spPr>
        <p:txBody>
          <a:bodyPr/>
          <a:lstStyle/>
          <a:p>
            <a:r>
              <a:rPr lang="en-US" smtClean="0"/>
              <a:t>December 2012</a:t>
            </a:r>
            <a:endParaRPr lang="en-US"/>
          </a:p>
        </p:txBody>
      </p:sp>
      <p:sp>
        <p:nvSpPr>
          <p:cNvPr id="5" name="Slide Number Placeholder 4"/>
          <p:cNvSpPr>
            <a:spLocks noGrp="1"/>
          </p:cNvSpPr>
          <p:nvPr>
            <p:ph type="sldNum" sz="quarter" idx="12"/>
          </p:nvPr>
        </p:nvSpPr>
        <p:spPr>
          <a:xfrm>
            <a:off x="457200" y="6413709"/>
            <a:ext cx="1332156" cy="365125"/>
          </a:xfrm>
        </p:spPr>
        <p:txBody>
          <a:bodyPr/>
          <a:lstStyle/>
          <a:p>
            <a:fld id="{8B37D5FE-740C-46F5-801A-FA5477D9711F}" type="slidenum">
              <a:rPr lang="en-US" smtClean="0"/>
              <a:pPr/>
              <a:t>16</a:t>
            </a:fld>
            <a:endParaRPr lang="en-US"/>
          </a:p>
        </p:txBody>
      </p:sp>
      <p:sp>
        <p:nvSpPr>
          <p:cNvPr id="6" name="Rectangle 2"/>
          <p:cNvSpPr txBox="1">
            <a:spLocks noChangeArrowheads="1"/>
          </p:cNvSpPr>
          <p:nvPr/>
        </p:nvSpPr>
        <p:spPr bwMode="auto">
          <a:xfrm>
            <a:off x="888999" y="4015319"/>
            <a:ext cx="5537199" cy="717571"/>
          </a:xfrm>
          <a:prstGeom prst="rect">
            <a:avLst/>
          </a:prstGeom>
          <a:noFill/>
          <a:ln w="9525">
            <a:noFill/>
            <a:miter lim="800000"/>
            <a:headEnd/>
            <a:tailEnd/>
          </a:ln>
        </p:spPr>
        <p:txBody>
          <a:bodyPr>
            <a:prstTxWarp prst="textNoShape">
              <a:avLst/>
            </a:prstTxWarp>
          </a:bodyPr>
          <a:lstStyle/>
          <a:p>
            <a:pPr eaLnBrk="1" hangingPunct="1"/>
            <a:r>
              <a:rPr kumimoji="1" lang="en-US" sz="3200" b="1" i="1" dirty="0" smtClean="0">
                <a:solidFill>
                  <a:schemeClr val="tx2"/>
                </a:solidFill>
              </a:rPr>
              <a:t>Green Cities: Good Health</a:t>
            </a:r>
            <a:endParaRPr kumimoji="1" lang="en-US" sz="3200" b="1" i="1" dirty="0">
              <a:solidFill>
                <a:schemeClr val="tx2"/>
              </a:solidFill>
            </a:endParaRPr>
          </a:p>
          <a:p>
            <a:pPr eaLnBrk="1" hangingPunct="1"/>
            <a:endParaRPr kumimoji="1" lang="en-US" sz="2800" b="1" dirty="0">
              <a:solidFill>
                <a:schemeClr val="tx2"/>
              </a:solidFill>
            </a:endParaRPr>
          </a:p>
        </p:txBody>
      </p:sp>
      <p:pic>
        <p:nvPicPr>
          <p:cNvPr id="7" name="Picture 4" descr="Screen shot 2010-07-23 at 3.24.39 AM.png"/>
          <p:cNvPicPr>
            <a:picLocks noChangeAspect="1"/>
          </p:cNvPicPr>
          <p:nvPr/>
        </p:nvPicPr>
        <p:blipFill>
          <a:blip r:embed="rId3"/>
          <a:srcRect/>
          <a:stretch>
            <a:fillRect/>
          </a:stretch>
        </p:blipFill>
        <p:spPr bwMode="auto">
          <a:xfrm>
            <a:off x="973671" y="1577988"/>
            <a:ext cx="2624664" cy="2209298"/>
          </a:xfrm>
          <a:prstGeom prst="rect">
            <a:avLst/>
          </a:prstGeom>
          <a:noFill/>
          <a:ln w="9525">
            <a:noFill/>
            <a:miter lim="800000"/>
            <a:headEnd/>
            <a:tailEnd/>
          </a:ln>
        </p:spPr>
      </p:pic>
      <p:sp>
        <p:nvSpPr>
          <p:cNvPr id="8" name="Rectangle 2"/>
          <p:cNvSpPr txBox="1">
            <a:spLocks noChangeArrowheads="1"/>
          </p:cNvSpPr>
          <p:nvPr/>
        </p:nvSpPr>
        <p:spPr bwMode="auto">
          <a:xfrm>
            <a:off x="4311669" y="1641516"/>
            <a:ext cx="3543298" cy="1310759"/>
          </a:xfrm>
          <a:prstGeom prst="rect">
            <a:avLst/>
          </a:prstGeom>
          <a:noFill/>
          <a:ln w="9525">
            <a:noFill/>
            <a:miter lim="800000"/>
            <a:headEnd/>
            <a:tailEnd/>
          </a:ln>
        </p:spPr>
        <p:txBody>
          <a:bodyPr>
            <a:prstTxWarp prst="textNoShape">
              <a:avLst/>
            </a:prstTxWarp>
          </a:bodyPr>
          <a:lstStyle/>
          <a:p>
            <a:pPr eaLnBrk="1" hangingPunct="1"/>
            <a:r>
              <a:rPr kumimoji="1" lang="en-US" sz="2000" spc="80" dirty="0" smtClean="0">
                <a:solidFill>
                  <a:schemeClr val="tx2"/>
                </a:solidFill>
              </a:rPr>
              <a:t>Project Support:</a:t>
            </a:r>
          </a:p>
          <a:p>
            <a:pPr eaLnBrk="1" hangingPunct="1"/>
            <a:r>
              <a:rPr kumimoji="1" lang="en-US" sz="2000" b="1" spc="80" dirty="0" smtClean="0">
                <a:solidFill>
                  <a:schemeClr val="tx2"/>
                </a:solidFill>
              </a:rPr>
              <a:t>University of Washington</a:t>
            </a:r>
          </a:p>
          <a:p>
            <a:pPr eaLnBrk="1" hangingPunct="1"/>
            <a:r>
              <a:rPr kumimoji="1" lang="en-US" sz="2000" b="1" spc="80" dirty="0" smtClean="0">
                <a:solidFill>
                  <a:schemeClr val="tx2"/>
                </a:solidFill>
              </a:rPr>
              <a:t>USDA Forest Service</a:t>
            </a:r>
            <a:endParaRPr kumimoji="1" lang="en-US" sz="2000" b="1" spc="80" dirty="0">
              <a:solidFill>
                <a:schemeClr val="tx2"/>
              </a:solidFill>
            </a:endParaRPr>
          </a:p>
        </p:txBody>
      </p:sp>
      <p:sp>
        <p:nvSpPr>
          <p:cNvPr id="9" name="Rectangle 2"/>
          <p:cNvSpPr txBox="1">
            <a:spLocks noChangeArrowheads="1"/>
          </p:cNvSpPr>
          <p:nvPr/>
        </p:nvSpPr>
        <p:spPr bwMode="auto">
          <a:xfrm>
            <a:off x="916487" y="5179687"/>
            <a:ext cx="7003577" cy="1191688"/>
          </a:xfrm>
          <a:prstGeom prst="rect">
            <a:avLst/>
          </a:prstGeom>
          <a:noFill/>
          <a:ln w="9525">
            <a:noFill/>
            <a:miter lim="800000"/>
            <a:headEnd/>
            <a:tailEnd/>
          </a:ln>
        </p:spPr>
        <p:txBody>
          <a:bodyPr>
            <a:prstTxWarp prst="textNoShape">
              <a:avLst/>
            </a:prstTxWarp>
          </a:bodyPr>
          <a:lstStyle/>
          <a:p>
            <a:pPr eaLnBrk="1" hangingPunct="1"/>
            <a:r>
              <a:rPr kumimoji="1" lang="en-US" sz="2000" spc="30" dirty="0" smtClean="0">
                <a:solidFill>
                  <a:schemeClr val="tx2"/>
                </a:solidFill>
              </a:rPr>
              <a:t>Project Director:</a:t>
            </a:r>
          </a:p>
          <a:p>
            <a:pPr eaLnBrk="1" hangingPunct="1"/>
            <a:r>
              <a:rPr kumimoji="1" lang="en-US" sz="2000" b="1" spc="40" dirty="0" smtClean="0">
                <a:solidFill>
                  <a:schemeClr val="tx2"/>
                </a:solidFill>
              </a:rPr>
              <a:t>Kathleen Wolf, Ph.D., </a:t>
            </a:r>
            <a:br>
              <a:rPr kumimoji="1" lang="en-US" sz="2000" b="1" spc="40" dirty="0" smtClean="0">
                <a:solidFill>
                  <a:schemeClr val="tx2"/>
                </a:solidFill>
              </a:rPr>
            </a:br>
            <a:r>
              <a:rPr kumimoji="1" lang="en-US" sz="2000" b="1" spc="40" dirty="0" smtClean="0">
                <a:solidFill>
                  <a:schemeClr val="tx2"/>
                </a:solidFill>
              </a:rPr>
              <a:t>Research Social Scientist, University of Washington</a:t>
            </a:r>
          </a:p>
        </p:txBody>
      </p:sp>
      <p:sp>
        <p:nvSpPr>
          <p:cNvPr id="10" name="Rectangle 2"/>
          <p:cNvSpPr txBox="1">
            <a:spLocks noChangeArrowheads="1"/>
          </p:cNvSpPr>
          <p:nvPr/>
        </p:nvSpPr>
        <p:spPr>
          <a:xfrm>
            <a:off x="895321" y="4549918"/>
            <a:ext cx="7024743" cy="735604"/>
          </a:xfrm>
          <a:prstGeom prst="rect">
            <a:avLst/>
          </a:prstGeom>
        </p:spPr>
        <p:txBody>
          <a:bodyPr vert="horz" lIns="91440" tIns="45720" rIns="91440" bIns="45720" rtlCol="0" anchor="t">
            <a:normAutofit fontScale="25000" lnSpcReduction="20000"/>
          </a:bodyPr>
          <a:lstStyle>
            <a:lvl1pPr algn="l" defTabSz="914400" rtl="0" eaLnBrk="1" latinLnBrk="0" hangingPunct="1">
              <a:spcBef>
                <a:spcPct val="0"/>
              </a:spcBef>
              <a:buNone/>
              <a:defRPr sz="4000" kern="1200">
                <a:solidFill>
                  <a:srgbClr val="6F9500"/>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kumimoji="1" lang="en-US" sz="11200" b="1" dirty="0" err="1" smtClean="0"/>
              <a:t>www.greenhealth.washington.edu</a:t>
            </a:r>
            <a:r>
              <a:rPr kumimoji="1" lang="en-US" sz="12800" dirty="0" smtClean="0"/>
              <a:t/>
            </a:r>
            <a:br>
              <a:rPr kumimoji="1" lang="en-US" sz="12800" dirty="0" smtClean="0"/>
            </a:br>
            <a:r>
              <a:rPr kumimoji="1" lang="en-US" sz="12800" dirty="0" smtClean="0"/>
              <a:t/>
            </a:r>
            <a:br>
              <a:rPr kumimoji="1" lang="en-US" sz="12800" dirty="0" smtClean="0"/>
            </a:br>
            <a:r>
              <a:rPr kumimoji="1" lang="en-US" sz="3100" dirty="0" smtClean="0"/>
              <a:t/>
            </a:r>
            <a:br>
              <a:rPr kumimoji="1" lang="en-US" sz="3100" dirty="0" smtClean="0"/>
            </a:br>
            <a:endParaRPr kumimoji="1" lang="en-US" sz="2600" dirty="0" smtClean="0"/>
          </a:p>
        </p:txBody>
      </p:sp>
      <p:pic>
        <p:nvPicPr>
          <p:cNvPr id="3" name="Picture 2" descr="logoUW.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2854" y="2890321"/>
            <a:ext cx="931355" cy="627113"/>
          </a:xfrm>
          <a:prstGeom prst="rect">
            <a:avLst/>
          </a:prstGeom>
        </p:spPr>
      </p:pic>
      <p:pic>
        <p:nvPicPr>
          <p:cNvPr id="11" name="Picture 10" descr="USFS Green shield.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0344" y="2805678"/>
            <a:ext cx="764118" cy="849813"/>
          </a:xfrm>
          <a:prstGeom prst="rect">
            <a:avLst/>
          </a:prstGeom>
        </p:spPr>
      </p:pic>
    </p:spTree>
    <p:extLst>
      <p:ext uri="{BB962C8B-B14F-4D97-AF65-F5344CB8AC3E}">
        <p14:creationId xmlns:p14="http://schemas.microsoft.com/office/powerpoint/2010/main" val="1847783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lstStyle/>
          <a:p>
            <a:pPr algn="l"/>
            <a:r>
              <a:rPr lang="en-US" dirty="0" smtClean="0">
                <a:solidFill>
                  <a:schemeClr val="bg1"/>
                </a:solidFill>
              </a:rPr>
              <a:t>Article Database . . . . </a:t>
            </a:r>
            <a:endParaRPr lang="en-US" dirty="0">
              <a:solidFill>
                <a:schemeClr val="bg1"/>
              </a:solidFill>
            </a:endParaRPr>
          </a:p>
        </p:txBody>
      </p:sp>
      <p:pic>
        <p:nvPicPr>
          <p:cNvPr id="4" name="Picture 3" descr="Screen shot 2010-08-04 at 10.27.02 PM.png"/>
          <p:cNvPicPr>
            <a:picLocks noChangeAspect="1"/>
          </p:cNvPicPr>
          <p:nvPr/>
        </p:nvPicPr>
        <p:blipFill>
          <a:blip r:embed="rId3"/>
          <a:stretch>
            <a:fillRect/>
          </a:stretch>
        </p:blipFill>
        <p:spPr>
          <a:xfrm>
            <a:off x="444498" y="1191616"/>
            <a:ext cx="8204549" cy="5073717"/>
          </a:xfrm>
          <a:prstGeom prst="rect">
            <a:avLst/>
          </a:prstGeom>
        </p:spPr>
      </p:pic>
    </p:spTree>
    <p:extLst>
      <p:ext uri="{BB962C8B-B14F-4D97-AF65-F5344CB8AC3E}">
        <p14:creationId xmlns:p14="http://schemas.microsoft.com/office/powerpoint/2010/main" val="172189611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33365" y="2348294"/>
            <a:ext cx="3313356" cy="1573195"/>
          </a:xfrm>
        </p:spPr>
        <p:txBody>
          <a:bodyPr/>
          <a:lstStyle/>
          <a:p>
            <a:r>
              <a:rPr lang="en-US" dirty="0" smtClean="0">
                <a:solidFill>
                  <a:schemeClr val="accent1">
                    <a:lumMod val="75000"/>
                  </a:schemeClr>
                </a:solidFill>
              </a:rPr>
              <a:t>Local Economics</a:t>
            </a:r>
            <a:endParaRPr lang="en-US" dirty="0">
              <a:solidFill>
                <a:schemeClr val="accent1">
                  <a:lumMod val="75000"/>
                </a:schemeClr>
              </a:solidFill>
            </a:endParaRPr>
          </a:p>
        </p:txBody>
      </p:sp>
      <p:sp>
        <p:nvSpPr>
          <p:cNvPr id="3" name="Subtitle 2"/>
          <p:cNvSpPr>
            <a:spLocks noGrp="1"/>
          </p:cNvSpPr>
          <p:nvPr>
            <p:ph type="subTitle" idx="1"/>
          </p:nvPr>
        </p:nvSpPr>
        <p:spPr>
          <a:xfrm>
            <a:off x="4733365" y="4060898"/>
            <a:ext cx="3309803" cy="1260629"/>
          </a:xfrm>
        </p:spPr>
        <p:txBody>
          <a:bodyPr>
            <a:normAutofit/>
          </a:bodyPr>
          <a:lstStyle/>
          <a:p>
            <a:r>
              <a:rPr lang="en-US" b="1" dirty="0" smtClean="0"/>
              <a:t>How Trees and Vegetation Connect to </a:t>
            </a:r>
            <a:br>
              <a:rPr lang="en-US" b="1" dirty="0" smtClean="0"/>
            </a:br>
            <a:r>
              <a:rPr lang="en-US" b="1" dirty="0" smtClean="0"/>
              <a:t>Property Values &amp; Retail	</a:t>
            </a:r>
            <a:endParaRPr lang="en-US" b="1" dirty="0" smtClean="0"/>
          </a:p>
        </p:txBody>
      </p:sp>
      <p:sp>
        <p:nvSpPr>
          <p:cNvPr id="4" name="TextBox 3"/>
          <p:cNvSpPr txBox="1"/>
          <p:nvPr/>
        </p:nvSpPr>
        <p:spPr>
          <a:xfrm>
            <a:off x="4733364" y="604802"/>
            <a:ext cx="3309803" cy="1569660"/>
          </a:xfrm>
          <a:prstGeom prst="rect">
            <a:avLst/>
          </a:prstGeom>
          <a:noFill/>
        </p:spPr>
        <p:txBody>
          <a:bodyPr wrap="square" rtlCol="0">
            <a:spAutoFit/>
          </a:bodyPr>
          <a:lstStyle/>
          <a:p>
            <a:r>
              <a:rPr lang="en-US" sz="3600" i="1" dirty="0" smtClean="0">
                <a:solidFill>
                  <a:schemeClr val="bg1">
                    <a:lumMod val="95000"/>
                  </a:schemeClr>
                </a:solidFill>
                <a:latin typeface="Cambria"/>
                <a:cs typeface="Cambria"/>
              </a:rPr>
              <a:t>Green Cities:</a:t>
            </a:r>
          </a:p>
          <a:p>
            <a:r>
              <a:rPr lang="en-US" sz="3600" i="1" dirty="0" smtClean="0">
                <a:solidFill>
                  <a:schemeClr val="bg1">
                    <a:lumMod val="95000"/>
                  </a:schemeClr>
                </a:solidFill>
                <a:latin typeface="Cambria"/>
                <a:cs typeface="Cambria"/>
              </a:rPr>
              <a:t>Good Health</a:t>
            </a:r>
          </a:p>
          <a:p>
            <a:r>
              <a:rPr lang="en-US" sz="2400" i="1" dirty="0" smtClean="0">
                <a:solidFill>
                  <a:schemeClr val="bg1">
                    <a:lumMod val="85000"/>
                  </a:schemeClr>
                </a:solidFill>
                <a:latin typeface="Cambria"/>
                <a:cs typeface="Cambria"/>
              </a:rPr>
              <a:t>science summaries</a:t>
            </a:r>
            <a:endParaRPr lang="en-US" sz="2400" i="1" dirty="0">
              <a:solidFill>
                <a:schemeClr val="bg1">
                  <a:lumMod val="85000"/>
                </a:schemeClr>
              </a:solidFill>
              <a:latin typeface="Cambria"/>
              <a:cs typeface="Cambria"/>
            </a:endParaRPr>
          </a:p>
        </p:txBody>
      </p:sp>
      <p:sp>
        <p:nvSpPr>
          <p:cNvPr id="5" name="Subtitle 2"/>
          <p:cNvSpPr txBox="1">
            <a:spLocks/>
          </p:cNvSpPr>
          <p:nvPr/>
        </p:nvSpPr>
        <p:spPr>
          <a:xfrm>
            <a:off x="4753813" y="5497225"/>
            <a:ext cx="3309803" cy="705077"/>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r>
              <a:rPr lang="en-US" sz="1600" b="1" dirty="0" smtClean="0">
                <a:solidFill>
                  <a:schemeClr val="bg1">
                    <a:lumMod val="65000"/>
                  </a:schemeClr>
                </a:solidFill>
              </a:rPr>
              <a:t>USDA Forest &amp; </a:t>
            </a:r>
            <a:br>
              <a:rPr lang="en-US" sz="1600" b="1" dirty="0" smtClean="0">
                <a:solidFill>
                  <a:schemeClr val="bg1">
                    <a:lumMod val="65000"/>
                  </a:schemeClr>
                </a:solidFill>
              </a:rPr>
            </a:br>
            <a:r>
              <a:rPr lang="en-US" sz="1600" b="1" dirty="0" smtClean="0">
                <a:solidFill>
                  <a:schemeClr val="bg1">
                    <a:lumMod val="65000"/>
                  </a:schemeClr>
                </a:solidFill>
              </a:rPr>
              <a:t>University of Washington</a:t>
            </a:r>
          </a:p>
        </p:txBody>
      </p:sp>
    </p:spTree>
    <p:extLst>
      <p:ext uri="{BB962C8B-B14F-4D97-AF65-F5344CB8AC3E}">
        <p14:creationId xmlns:p14="http://schemas.microsoft.com/office/powerpoint/2010/main" val="31137959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67825"/>
            <a:ext cx="7024744" cy="1143000"/>
          </a:xfrm>
        </p:spPr>
        <p:txBody>
          <a:bodyPr>
            <a:normAutofit/>
          </a:bodyPr>
          <a:lstStyle/>
          <a:p>
            <a:r>
              <a:rPr lang="en-US" sz="3600" dirty="0" smtClean="0"/>
              <a:t>City Life &amp;</a:t>
            </a:r>
            <a:r>
              <a:rPr lang="en-US" sz="3600" dirty="0"/>
              <a:t> </a:t>
            </a:r>
            <a:r>
              <a:rPr lang="en-US" sz="3600" dirty="0" smtClean="0"/>
              <a:t>Nearby Nature</a:t>
            </a:r>
            <a:endParaRPr lang="en-US" sz="3600" dirty="0">
              <a:solidFill>
                <a:srgbClr val="6F9500"/>
              </a:solidFill>
            </a:endParaRPr>
          </a:p>
        </p:txBody>
      </p:sp>
      <p:sp>
        <p:nvSpPr>
          <p:cNvPr id="3" name="Content Placeholder 2"/>
          <p:cNvSpPr>
            <a:spLocks noGrp="1"/>
          </p:cNvSpPr>
          <p:nvPr>
            <p:ph idx="1"/>
          </p:nvPr>
        </p:nvSpPr>
        <p:spPr>
          <a:xfrm>
            <a:off x="1043492" y="1963813"/>
            <a:ext cx="6777317" cy="3508977"/>
          </a:xfrm>
        </p:spPr>
        <p:txBody>
          <a:bodyPr>
            <a:normAutofit fontScale="92500" lnSpcReduction="10000"/>
          </a:bodyPr>
          <a:lstStyle/>
          <a:p>
            <a:r>
              <a:rPr lang="en-US" dirty="0"/>
              <a:t> </a:t>
            </a:r>
            <a:r>
              <a:rPr lang="en-US" dirty="0" smtClean="0"/>
              <a:t>living in urbanized areas </a:t>
            </a:r>
            <a:br>
              <a:rPr lang="en-US" dirty="0" smtClean="0"/>
            </a:br>
            <a:r>
              <a:rPr lang="en-US" dirty="0" smtClean="0"/>
              <a:t>	&gt; 80</a:t>
            </a:r>
            <a:r>
              <a:rPr lang="en-US" dirty="0"/>
              <a:t>% of </a:t>
            </a:r>
            <a:r>
              <a:rPr lang="en-US" dirty="0" smtClean="0"/>
              <a:t>U.S</a:t>
            </a:r>
            <a:r>
              <a:rPr lang="en-US" dirty="0"/>
              <a:t>. </a:t>
            </a:r>
            <a:r>
              <a:rPr lang="en-US" dirty="0" smtClean="0"/>
              <a:t>population</a:t>
            </a:r>
            <a:r>
              <a:rPr lang="en-US" dirty="0"/>
              <a:t/>
            </a:r>
            <a:br>
              <a:rPr lang="en-US" dirty="0"/>
            </a:br>
            <a:r>
              <a:rPr lang="en-US" dirty="0" smtClean="0"/>
              <a:t>	&gt; 50</a:t>
            </a:r>
            <a:r>
              <a:rPr lang="en-US" dirty="0"/>
              <a:t>% of all people in the </a:t>
            </a:r>
            <a:r>
              <a:rPr lang="en-US" dirty="0" smtClean="0"/>
              <a:t>world</a:t>
            </a:r>
            <a:endParaRPr lang="en-US" dirty="0"/>
          </a:p>
          <a:p>
            <a:r>
              <a:rPr lang="en-US" dirty="0" smtClean="0"/>
              <a:t> urban nature &amp; greening</a:t>
            </a:r>
            <a:br>
              <a:rPr lang="en-US" dirty="0" smtClean="0"/>
            </a:br>
            <a:r>
              <a:rPr lang="en-US" dirty="0"/>
              <a:t>	= parks, gardens, trees, </a:t>
            </a:r>
            <a:r>
              <a:rPr lang="en-US" dirty="0" smtClean="0"/>
              <a:t>small</a:t>
            </a:r>
            <a:br>
              <a:rPr lang="en-US" dirty="0" smtClean="0"/>
            </a:br>
            <a:r>
              <a:rPr lang="en-US" dirty="0" smtClean="0"/>
              <a:t> 	landscapes</a:t>
            </a:r>
            <a:r>
              <a:rPr lang="en-US" dirty="0"/>
              <a:t>, </a:t>
            </a:r>
            <a:r>
              <a:rPr lang="en-US" dirty="0" smtClean="0"/>
              <a:t>the urban forest, </a:t>
            </a:r>
            <a:br>
              <a:rPr lang="en-US" dirty="0" smtClean="0"/>
            </a:br>
            <a:r>
              <a:rPr lang="en-US" dirty="0" smtClean="0"/>
              <a:t>	natural </a:t>
            </a:r>
            <a:r>
              <a:rPr lang="en-US" dirty="0"/>
              <a:t>areas</a:t>
            </a:r>
            <a:endParaRPr lang="en-US" dirty="0" smtClean="0"/>
          </a:p>
        </p:txBody>
      </p:sp>
      <p:sp>
        <p:nvSpPr>
          <p:cNvPr id="4" name="TextBox 3"/>
          <p:cNvSpPr txBox="1"/>
          <p:nvPr/>
        </p:nvSpPr>
        <p:spPr>
          <a:xfrm>
            <a:off x="5568214" y="439563"/>
            <a:ext cx="184666" cy="369332"/>
          </a:xfrm>
          <a:prstGeom prst="rect">
            <a:avLst/>
          </a:prstGeom>
          <a:noFill/>
        </p:spPr>
        <p:txBody>
          <a:bodyPr wrap="none" rtlCol="0">
            <a:spAutoFit/>
          </a:bodyPr>
          <a:lstStyle/>
          <a:p>
            <a:endParaRPr lang="en-US" dirty="0"/>
          </a:p>
        </p:txBody>
      </p:sp>
      <p:sp>
        <p:nvSpPr>
          <p:cNvPr id="6" name="Date Placeholder 5"/>
          <p:cNvSpPr>
            <a:spLocks noGrp="1"/>
          </p:cNvSpPr>
          <p:nvPr>
            <p:ph type="dt" sz="half" idx="10"/>
          </p:nvPr>
        </p:nvSpPr>
        <p:spPr/>
        <p:txBody>
          <a:bodyPr/>
          <a:lstStyle/>
          <a:p>
            <a:r>
              <a:rPr lang="en-US" smtClean="0"/>
              <a:t>December 2012</a:t>
            </a:r>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3</a:t>
            </a:fld>
            <a:endParaRPr lang="en-US"/>
          </a:p>
        </p:txBody>
      </p:sp>
    </p:spTree>
    <p:extLst>
      <p:ext uri="{BB962C8B-B14F-4D97-AF65-F5344CB8AC3E}">
        <p14:creationId xmlns:p14="http://schemas.microsoft.com/office/powerpoint/2010/main" val="287407271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540823"/>
            <a:ext cx="7024744" cy="1143000"/>
          </a:xfrm>
        </p:spPr>
        <p:txBody>
          <a:bodyPr>
            <a:normAutofit fontScale="90000"/>
          </a:bodyPr>
          <a:lstStyle/>
          <a:p>
            <a:r>
              <a:rPr lang="en-US" dirty="0" smtClean="0"/>
              <a:t>Science </a:t>
            </a:r>
            <a:r>
              <a:rPr lang="en-US" sz="3100" dirty="0" smtClean="0"/>
              <a:t>about</a:t>
            </a:r>
            <a:r>
              <a:rPr lang="en-US" dirty="0" smtClean="0"/>
              <a:t> Nature Benefits</a:t>
            </a:r>
            <a:endParaRPr lang="en-US" dirty="0">
              <a:solidFill>
                <a:srgbClr val="6F9500"/>
              </a:solidFill>
            </a:endParaRPr>
          </a:p>
        </p:txBody>
      </p:sp>
      <p:sp>
        <p:nvSpPr>
          <p:cNvPr id="3" name="Content Placeholder 2"/>
          <p:cNvSpPr>
            <a:spLocks noGrp="1"/>
          </p:cNvSpPr>
          <p:nvPr>
            <p:ph idx="1"/>
          </p:nvPr>
        </p:nvSpPr>
        <p:spPr>
          <a:xfrm>
            <a:off x="1043492" y="1836811"/>
            <a:ext cx="7211508" cy="4280354"/>
          </a:xfrm>
        </p:spPr>
        <p:txBody>
          <a:bodyPr>
            <a:normAutofit fontScale="92500" lnSpcReduction="20000"/>
          </a:bodyPr>
          <a:lstStyle/>
          <a:p>
            <a:r>
              <a:rPr lang="en-US" dirty="0"/>
              <a:t> </a:t>
            </a:r>
            <a:r>
              <a:rPr lang="en-US" dirty="0" smtClean="0"/>
              <a:t>environmental services</a:t>
            </a:r>
            <a:br>
              <a:rPr lang="en-US" dirty="0" smtClean="0"/>
            </a:br>
            <a:r>
              <a:rPr lang="en-US" dirty="0" smtClean="0"/>
              <a:t>	air quality</a:t>
            </a:r>
            <a:br>
              <a:rPr lang="en-US" dirty="0" smtClean="0"/>
            </a:br>
            <a:r>
              <a:rPr lang="en-US" dirty="0" smtClean="0"/>
              <a:t>	</a:t>
            </a:r>
            <a:r>
              <a:rPr lang="en-US" dirty="0" err="1" smtClean="0"/>
              <a:t>stormwater</a:t>
            </a:r>
            <a:r>
              <a:rPr lang="en-US" dirty="0" smtClean="0"/>
              <a:t> management</a:t>
            </a:r>
            <a:br>
              <a:rPr lang="en-US" dirty="0" smtClean="0"/>
            </a:br>
            <a:r>
              <a:rPr lang="en-US" dirty="0" smtClean="0"/>
              <a:t>	energy savings</a:t>
            </a:r>
          </a:p>
          <a:p>
            <a:r>
              <a:rPr lang="en-US" dirty="0" smtClean="0"/>
              <a:t>economic value &amp; savings </a:t>
            </a:r>
            <a:endParaRPr lang="en-US" dirty="0"/>
          </a:p>
          <a:p>
            <a:r>
              <a:rPr lang="en-US" b="1" dirty="0" smtClean="0"/>
              <a:t> </a:t>
            </a:r>
            <a:r>
              <a:rPr lang="en-US" b="1" dirty="0" smtClean="0">
                <a:solidFill>
                  <a:schemeClr val="accent1">
                    <a:lumMod val="50000"/>
                  </a:schemeClr>
                </a:solidFill>
              </a:rPr>
              <a:t>social benefits</a:t>
            </a:r>
            <a:r>
              <a:rPr lang="en-US" dirty="0" smtClean="0">
                <a:solidFill>
                  <a:schemeClr val="accent1">
                    <a:lumMod val="50000"/>
                  </a:schemeClr>
                </a:solidFill>
              </a:rPr>
              <a:t/>
            </a:r>
            <a:br>
              <a:rPr lang="en-US" dirty="0" smtClean="0">
                <a:solidFill>
                  <a:schemeClr val="accent1">
                    <a:lumMod val="50000"/>
                  </a:schemeClr>
                </a:solidFill>
              </a:rPr>
            </a:br>
            <a:r>
              <a:rPr lang="en-US" dirty="0" smtClean="0"/>
              <a:t>	public health</a:t>
            </a:r>
            <a:r>
              <a:rPr lang="en-US" dirty="0"/>
              <a:t> </a:t>
            </a:r>
            <a:r>
              <a:rPr lang="en-US" dirty="0" smtClean="0"/>
              <a:t>(</a:t>
            </a:r>
            <a:r>
              <a:rPr lang="en-US" dirty="0" err="1" smtClean="0"/>
              <a:t>eg</a:t>
            </a:r>
            <a:r>
              <a:rPr lang="en-US" dirty="0" smtClean="0"/>
              <a:t>. physical activity)	mental health &amp; function</a:t>
            </a:r>
            <a:br>
              <a:rPr lang="en-US" dirty="0" smtClean="0"/>
            </a:br>
            <a:r>
              <a:rPr lang="en-US" dirty="0" smtClean="0"/>
              <a:t>	children in nature               </a:t>
            </a:r>
            <a:endParaRPr lang="en-US" b="1" dirty="0" smtClean="0">
              <a:solidFill>
                <a:srgbClr val="FF0000"/>
              </a:solidFill>
            </a:endParaRPr>
          </a:p>
        </p:txBody>
      </p:sp>
      <p:sp>
        <p:nvSpPr>
          <p:cNvPr id="4" name="TextBox 3"/>
          <p:cNvSpPr txBox="1"/>
          <p:nvPr/>
        </p:nvSpPr>
        <p:spPr>
          <a:xfrm>
            <a:off x="5568214" y="439563"/>
            <a:ext cx="184666" cy="369332"/>
          </a:xfrm>
          <a:prstGeom prst="rect">
            <a:avLst/>
          </a:prstGeom>
          <a:noFill/>
        </p:spPr>
        <p:txBody>
          <a:bodyPr wrap="none" rtlCol="0">
            <a:spAutoFit/>
          </a:bodyPr>
          <a:lstStyle/>
          <a:p>
            <a:endParaRPr lang="en-US" dirty="0"/>
          </a:p>
        </p:txBody>
      </p:sp>
      <p:sp>
        <p:nvSpPr>
          <p:cNvPr id="6" name="Date Placeholder 5"/>
          <p:cNvSpPr>
            <a:spLocks noGrp="1"/>
          </p:cNvSpPr>
          <p:nvPr>
            <p:ph type="dt" sz="half" idx="10"/>
          </p:nvPr>
        </p:nvSpPr>
        <p:spPr/>
        <p:txBody>
          <a:bodyPr/>
          <a:lstStyle/>
          <a:p>
            <a:r>
              <a:rPr lang="en-US" smtClean="0"/>
              <a:t>December 2012</a:t>
            </a:r>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4</a:t>
            </a:fld>
            <a:endParaRPr lang="en-US"/>
          </a:p>
        </p:txBody>
      </p:sp>
    </p:spTree>
    <p:extLst>
      <p:ext uri="{BB962C8B-B14F-4D97-AF65-F5344CB8AC3E}">
        <p14:creationId xmlns:p14="http://schemas.microsoft.com/office/powerpoint/2010/main" val="137888154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Social Benefit</a:t>
            </a:r>
            <a:r>
              <a:rPr lang="en-US" sz="3100" dirty="0" smtClean="0"/>
              <a:t/>
            </a:r>
            <a:br>
              <a:rPr lang="en-US" sz="3100" dirty="0" smtClean="0"/>
            </a:br>
            <a:r>
              <a:rPr lang="en-US" b="1" dirty="0" smtClean="0"/>
              <a:t>Local Economics</a:t>
            </a:r>
            <a:endParaRPr lang="en-US" b="1" dirty="0"/>
          </a:p>
        </p:txBody>
      </p:sp>
      <p:sp>
        <p:nvSpPr>
          <p:cNvPr id="4" name="Date Placeholder 3"/>
          <p:cNvSpPr>
            <a:spLocks noGrp="1"/>
          </p:cNvSpPr>
          <p:nvPr>
            <p:ph type="dt" sz="half" idx="10"/>
          </p:nvPr>
        </p:nvSpPr>
        <p:spPr/>
        <p:txBody>
          <a:bodyPr/>
          <a:lstStyle/>
          <a:p>
            <a:r>
              <a:rPr lang="en-US" smtClean="0"/>
              <a:t>December 2012</a:t>
            </a:r>
            <a:endParaRPr lang="en-US"/>
          </a:p>
        </p:txBody>
      </p:sp>
      <p:sp>
        <p:nvSpPr>
          <p:cNvPr id="5" name="Slide Number Placeholder 4"/>
          <p:cNvSpPr>
            <a:spLocks noGrp="1"/>
          </p:cNvSpPr>
          <p:nvPr>
            <p:ph type="sldNum" sz="quarter" idx="12"/>
          </p:nvPr>
        </p:nvSpPr>
        <p:spPr/>
        <p:txBody>
          <a:bodyPr/>
          <a:lstStyle/>
          <a:p>
            <a:fld id="{8B37D5FE-740C-46F5-801A-FA5477D9711F}" type="slidenum">
              <a:rPr lang="en-US" smtClean="0"/>
              <a:pPr/>
              <a:t>5</a:t>
            </a:fld>
            <a:endParaRPr lang="en-US"/>
          </a:p>
        </p:txBody>
      </p:sp>
      <p:sp>
        <p:nvSpPr>
          <p:cNvPr id="7" name="Content Placeholder 2"/>
          <p:cNvSpPr>
            <a:spLocks noGrp="1"/>
          </p:cNvSpPr>
          <p:nvPr>
            <p:ph idx="1"/>
          </p:nvPr>
        </p:nvSpPr>
        <p:spPr>
          <a:xfrm>
            <a:off x="979963" y="2273984"/>
            <a:ext cx="7088271" cy="3943644"/>
          </a:xfrm>
        </p:spPr>
        <p:txBody>
          <a:bodyPr>
            <a:normAutofit fontScale="92500" lnSpcReduction="20000"/>
          </a:bodyPr>
          <a:lstStyle/>
          <a:p>
            <a:r>
              <a:rPr lang="en-US" dirty="0"/>
              <a:t>monetary values are important in community decision </a:t>
            </a:r>
            <a:r>
              <a:rPr lang="en-US" dirty="0" smtClean="0"/>
              <a:t>making</a:t>
            </a:r>
          </a:p>
          <a:p>
            <a:r>
              <a:rPr lang="en-US" dirty="0" smtClean="0"/>
              <a:t>‘what </a:t>
            </a:r>
            <a:r>
              <a:rPr lang="en-US" dirty="0"/>
              <a:t>is not counted does not </a:t>
            </a:r>
            <a:r>
              <a:rPr lang="en-US" dirty="0" smtClean="0"/>
              <a:t>count’</a:t>
            </a:r>
          </a:p>
          <a:p>
            <a:r>
              <a:rPr lang="en-US" dirty="0" smtClean="0"/>
              <a:t>urban vegetation rarely produces marketable goods, yet can provide </a:t>
            </a:r>
            <a:r>
              <a:rPr lang="en-US" dirty="0"/>
              <a:t>many </a:t>
            </a:r>
            <a:r>
              <a:rPr lang="en-US" dirty="0" smtClean="0"/>
              <a:t>measurable </a:t>
            </a:r>
            <a:r>
              <a:rPr lang="en-US" dirty="0"/>
              <a:t>services and </a:t>
            </a:r>
            <a:r>
              <a:rPr lang="en-US" dirty="0" smtClean="0"/>
              <a:t>benefits</a:t>
            </a:r>
          </a:p>
          <a:p>
            <a:r>
              <a:rPr lang="en-US" dirty="0" smtClean="0"/>
              <a:t>nonmarket valuation methods can represent natural assets</a:t>
            </a:r>
          </a:p>
          <a:p>
            <a:endParaRPr lang="en-US" dirty="0" smtClean="0"/>
          </a:p>
        </p:txBody>
      </p:sp>
    </p:spTree>
    <p:extLst>
      <p:ext uri="{BB962C8B-B14F-4D97-AF65-F5344CB8AC3E}">
        <p14:creationId xmlns:p14="http://schemas.microsoft.com/office/powerpoint/2010/main" val="3437115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56953"/>
            <a:ext cx="8229600" cy="981075"/>
          </a:xfrm>
        </p:spPr>
        <p:txBody>
          <a:bodyPr/>
          <a:lstStyle/>
          <a:p>
            <a:pPr algn="l"/>
            <a:r>
              <a:rPr lang="en-US" dirty="0" smtClean="0">
                <a:solidFill>
                  <a:schemeClr val="bg1"/>
                </a:solidFill>
              </a:rPr>
              <a:t>The Source?</a:t>
            </a:r>
            <a:endParaRPr lang="en-US" dirty="0">
              <a:solidFill>
                <a:schemeClr val="bg1"/>
              </a:solidFill>
            </a:endParaRPr>
          </a:p>
        </p:txBody>
      </p:sp>
      <p:pic>
        <p:nvPicPr>
          <p:cNvPr id="6" name="Picture 5" descr="Haystack-FINALb.jpg"/>
          <p:cNvPicPr>
            <a:picLocks noChangeAspect="1"/>
          </p:cNvPicPr>
          <p:nvPr/>
        </p:nvPicPr>
        <p:blipFill>
          <a:blip r:embed="rId3"/>
          <a:srcRect/>
          <a:stretch>
            <a:fillRect/>
          </a:stretch>
        </p:blipFill>
        <p:spPr bwMode="auto">
          <a:xfrm>
            <a:off x="609600" y="1379481"/>
            <a:ext cx="6793815" cy="4740346"/>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Research </a:t>
            </a:r>
            <a:r>
              <a:rPr lang="en-US" dirty="0" smtClean="0"/>
              <a:t>Portal</a:t>
            </a:r>
            <a:endParaRPr lang="en-US" dirty="0"/>
          </a:p>
        </p:txBody>
      </p:sp>
      <p:sp>
        <p:nvSpPr>
          <p:cNvPr id="3" name="Content Placeholder 2"/>
          <p:cNvSpPr>
            <a:spLocks noGrp="1"/>
          </p:cNvSpPr>
          <p:nvPr>
            <p:ph idx="1"/>
          </p:nvPr>
        </p:nvSpPr>
        <p:spPr>
          <a:xfrm>
            <a:off x="1043492" y="2323653"/>
            <a:ext cx="6777317" cy="2819848"/>
          </a:xfrm>
        </p:spPr>
        <p:txBody>
          <a:bodyPr/>
          <a:lstStyle/>
          <a:p>
            <a:r>
              <a:rPr lang="en-US" sz="2800" dirty="0" smtClean="0"/>
              <a:t>database of research articles</a:t>
            </a:r>
          </a:p>
          <a:p>
            <a:r>
              <a:rPr lang="en-US" sz="2800" dirty="0" smtClean="0"/>
              <a:t>&gt; 2,200 peer reviewed articles</a:t>
            </a:r>
          </a:p>
          <a:p>
            <a:r>
              <a:rPr lang="en-US" sz="2800" dirty="0" smtClean="0"/>
              <a:t>sorted into benefits themes</a:t>
            </a:r>
          </a:p>
          <a:p>
            <a:r>
              <a:rPr lang="en-US" sz="2800" dirty="0" smtClean="0"/>
              <a:t>providing web-based products</a:t>
            </a:r>
          </a:p>
          <a:p>
            <a:endParaRPr lang="en-US" dirty="0"/>
          </a:p>
        </p:txBody>
      </p:sp>
      <p:sp>
        <p:nvSpPr>
          <p:cNvPr id="4" name="Date Placeholder 3"/>
          <p:cNvSpPr>
            <a:spLocks noGrp="1"/>
          </p:cNvSpPr>
          <p:nvPr>
            <p:ph type="dt" sz="half" idx="10"/>
          </p:nvPr>
        </p:nvSpPr>
        <p:spPr/>
        <p:txBody>
          <a:bodyPr/>
          <a:lstStyle/>
          <a:p>
            <a:r>
              <a:rPr lang="en-US" smtClean="0"/>
              <a:t>December 2012</a:t>
            </a:r>
            <a:endParaRPr lang="en-US"/>
          </a:p>
        </p:txBody>
      </p:sp>
      <p:sp>
        <p:nvSpPr>
          <p:cNvPr id="5" name="Slide Number Placeholder 4"/>
          <p:cNvSpPr>
            <a:spLocks noGrp="1"/>
          </p:cNvSpPr>
          <p:nvPr>
            <p:ph type="sldNum" sz="quarter" idx="12"/>
          </p:nvPr>
        </p:nvSpPr>
        <p:spPr/>
        <p:txBody>
          <a:bodyPr/>
          <a:lstStyle/>
          <a:p>
            <a:fld id="{8B37D5FE-740C-46F5-801A-FA5477D9711F}" type="slidenum">
              <a:rPr lang="en-US" smtClean="0"/>
              <a:pPr/>
              <a:t>7</a:t>
            </a:fld>
            <a:endParaRPr lang="en-US"/>
          </a:p>
        </p:txBody>
      </p:sp>
      <p:sp>
        <p:nvSpPr>
          <p:cNvPr id="8" name="Rectangle 2"/>
          <p:cNvSpPr txBox="1">
            <a:spLocks noChangeArrowheads="1"/>
          </p:cNvSpPr>
          <p:nvPr/>
        </p:nvSpPr>
        <p:spPr>
          <a:xfrm>
            <a:off x="1043490" y="5184928"/>
            <a:ext cx="7024744" cy="914400"/>
          </a:xfrm>
          <a:prstGeom prst="rect">
            <a:avLst/>
          </a:prstGeom>
        </p:spPr>
        <p:txBody>
          <a:bodyPr vert="horz" lIns="91440" tIns="45720" rIns="91440" bIns="45720" rtlCol="0" anchor="t">
            <a:normAutofit fontScale="25000" lnSpcReduction="20000"/>
          </a:bodyPr>
          <a:lstStyle>
            <a:lvl1pPr algn="l" defTabSz="914400" rtl="0" eaLnBrk="1" latinLnBrk="0" hangingPunct="1">
              <a:spcBef>
                <a:spcPct val="0"/>
              </a:spcBef>
              <a:buNone/>
              <a:defRPr sz="4000" kern="1200">
                <a:solidFill>
                  <a:srgbClr val="6F9500"/>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kumimoji="1" lang="en-US" sz="11200" b="1" dirty="0" err="1" smtClean="0"/>
              <a:t>www.greenhealth.washington.edu</a:t>
            </a:r>
            <a:r>
              <a:rPr kumimoji="1" lang="en-US" sz="12800" dirty="0" smtClean="0"/>
              <a:t/>
            </a:r>
            <a:br>
              <a:rPr kumimoji="1" lang="en-US" sz="12800" dirty="0" smtClean="0"/>
            </a:br>
            <a:r>
              <a:rPr kumimoji="1" lang="en-US" sz="12800" dirty="0" smtClean="0"/>
              <a:t/>
            </a:r>
            <a:br>
              <a:rPr kumimoji="1" lang="en-US" sz="12800" dirty="0" smtClean="0"/>
            </a:br>
            <a:r>
              <a:rPr kumimoji="1" lang="en-US" sz="3100" dirty="0" smtClean="0"/>
              <a:t/>
            </a:r>
            <a:br>
              <a:rPr kumimoji="1" lang="en-US" sz="3100" dirty="0" smtClean="0"/>
            </a:br>
            <a:endParaRPr kumimoji="1" lang="en-US" sz="2600" dirty="0" smtClean="0"/>
          </a:p>
        </p:txBody>
      </p:sp>
    </p:spTree>
    <p:extLst>
      <p:ext uri="{BB962C8B-B14F-4D97-AF65-F5344CB8AC3E}">
        <p14:creationId xmlns:p14="http://schemas.microsoft.com/office/powerpoint/2010/main" val="3316170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3-29 at 11.31.0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933063"/>
          </a:xfrm>
          <a:prstGeom prst="rect">
            <a:avLst/>
          </a:prstGeom>
        </p:spPr>
      </p:pic>
    </p:spTree>
    <p:extLst>
      <p:ext uri="{BB962C8B-B14F-4D97-AF65-F5344CB8AC3E}">
        <p14:creationId xmlns:p14="http://schemas.microsoft.com/office/powerpoint/2010/main" val="134308226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25497"/>
            <a:ext cx="7024744" cy="1143000"/>
          </a:xfrm>
        </p:spPr>
        <p:txBody>
          <a:bodyPr/>
          <a:lstStyle/>
          <a:p>
            <a:r>
              <a:rPr lang="en-US" dirty="0" smtClean="0"/>
              <a:t>Datasheet</a:t>
            </a:r>
            <a:endParaRPr lang="en-US" dirty="0"/>
          </a:p>
        </p:txBody>
      </p:sp>
      <p:sp>
        <p:nvSpPr>
          <p:cNvPr id="4" name="Date Placeholder 3"/>
          <p:cNvSpPr>
            <a:spLocks noGrp="1"/>
          </p:cNvSpPr>
          <p:nvPr>
            <p:ph type="dt" sz="half" idx="10"/>
          </p:nvPr>
        </p:nvSpPr>
        <p:spPr/>
        <p:txBody>
          <a:bodyPr/>
          <a:lstStyle/>
          <a:p>
            <a:r>
              <a:rPr lang="en-US" smtClean="0"/>
              <a:t>December 2012</a:t>
            </a:r>
            <a:endParaRPr lang="en-US"/>
          </a:p>
        </p:txBody>
      </p:sp>
      <p:sp>
        <p:nvSpPr>
          <p:cNvPr id="5" name="Slide Number Placeholder 4"/>
          <p:cNvSpPr>
            <a:spLocks noGrp="1"/>
          </p:cNvSpPr>
          <p:nvPr>
            <p:ph type="sldNum" sz="quarter" idx="12"/>
          </p:nvPr>
        </p:nvSpPr>
        <p:spPr/>
        <p:txBody>
          <a:bodyPr/>
          <a:lstStyle/>
          <a:p>
            <a:fld id="{8B37D5FE-740C-46F5-801A-FA5477D9711F}" type="slidenum">
              <a:rPr lang="en-US" smtClean="0"/>
              <a:pPr/>
              <a:t>9</a:t>
            </a:fld>
            <a:endParaRPr lang="en-US"/>
          </a:p>
        </p:txBody>
      </p:sp>
      <p:pic>
        <p:nvPicPr>
          <p:cNvPr id="6" name="Picture 5" descr="Screen Shot 2013-03-23 at 1.37.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5969" y="900664"/>
            <a:ext cx="3995099" cy="5188240"/>
          </a:xfrm>
          <a:prstGeom prst="rect">
            <a:avLst/>
          </a:prstGeom>
          <a:effectLst>
            <a:outerShdw blurRad="304800" dist="215900" dir="2700000" algn="tl" rotWithShape="0">
              <a:prstClr val="black">
                <a:alpha val="40000"/>
              </a:prstClr>
            </a:outerShdw>
          </a:effectLst>
        </p:spPr>
      </p:pic>
      <p:sp>
        <p:nvSpPr>
          <p:cNvPr id="7" name="Content Placeholder 2"/>
          <p:cNvSpPr>
            <a:spLocks noGrp="1"/>
          </p:cNvSpPr>
          <p:nvPr>
            <p:ph idx="1"/>
          </p:nvPr>
        </p:nvSpPr>
        <p:spPr>
          <a:xfrm>
            <a:off x="1043493" y="1984980"/>
            <a:ext cx="2703008" cy="3765252"/>
          </a:xfrm>
        </p:spPr>
        <p:txBody>
          <a:bodyPr/>
          <a:lstStyle/>
          <a:p>
            <a:r>
              <a:rPr lang="en-US" dirty="0"/>
              <a:t> </a:t>
            </a:r>
            <a:r>
              <a:rPr lang="en-US" dirty="0" smtClean="0"/>
              <a:t>research highlights</a:t>
            </a:r>
          </a:p>
          <a:p>
            <a:r>
              <a:rPr lang="en-US" dirty="0" smtClean="0"/>
              <a:t> one page briefing</a:t>
            </a:r>
          </a:p>
          <a:p>
            <a:r>
              <a:rPr lang="en-US" dirty="0" smtClean="0"/>
              <a:t> print &amp; share</a:t>
            </a:r>
            <a:endParaRPr lang="en-US" dirty="0"/>
          </a:p>
        </p:txBody>
      </p:sp>
    </p:spTree>
    <p:extLst>
      <p:ext uri="{BB962C8B-B14F-4D97-AF65-F5344CB8AC3E}">
        <p14:creationId xmlns:p14="http://schemas.microsoft.com/office/powerpoint/2010/main" val="405196842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Austin.thmx</Template>
  <TotalTime>1875</TotalTime>
  <Words>1844</Words>
  <Application>Microsoft Macintosh PowerPoint</Application>
  <PresentationFormat>On-screen Show (4:3)</PresentationFormat>
  <Paragraphs>164</Paragraphs>
  <Slides>17</Slides>
  <Notes>14</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Austin</vt:lpstr>
      <vt:lpstr>Diseño predeterminado</vt:lpstr>
      <vt:lpstr>Conditions of Use &amp; Acknowledgement</vt:lpstr>
      <vt:lpstr>Local Economics</vt:lpstr>
      <vt:lpstr>City Life &amp; Nearby Nature</vt:lpstr>
      <vt:lpstr>Science about Nature Benefits</vt:lpstr>
      <vt:lpstr>Social Benefit Local Economics</vt:lpstr>
      <vt:lpstr>The Source?</vt:lpstr>
      <vt:lpstr>Research Portal</vt:lpstr>
      <vt:lpstr>PowerPoint Presentation</vt:lpstr>
      <vt:lpstr>Datasheet</vt:lpstr>
      <vt:lpstr>Acknowledgements</vt:lpstr>
      <vt:lpstr>back to …. Local Economics</vt:lpstr>
      <vt:lpstr>research highlights Residential &amp; Homes</vt:lpstr>
      <vt:lpstr>research highlights Homes Near Parks</vt:lpstr>
      <vt:lpstr>research highlights Retail &amp; Shoppers</vt:lpstr>
      <vt:lpstr>Conclusion</vt:lpstr>
      <vt:lpstr>For more information:</vt:lpstr>
      <vt:lpstr>Article Database . . . . </vt:lpstr>
    </vt:vector>
  </TitlesOfParts>
  <Company>University of Washington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Kathleen Wolf</dc:creator>
  <cp:lastModifiedBy>Kathleen Wolf</cp:lastModifiedBy>
  <cp:revision>103</cp:revision>
  <dcterms:created xsi:type="dcterms:W3CDTF">2013-03-21T05:09:39Z</dcterms:created>
  <dcterms:modified xsi:type="dcterms:W3CDTF">2013-03-29T21:55:32Z</dcterms:modified>
</cp:coreProperties>
</file>